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mple Display" panose="020B0604020202020204" charset="-128"/>
      <p:regular r:id="rId13"/>
    </p:embeddedFont>
    <p:embeddedFont>
      <p:font typeface="Anantason UltraExpanded" panose="020B0604020202020204" charset="-34"/>
      <p:regular r:id="rId14"/>
    </p:embeddedFont>
    <p:embeddedFont>
      <p:font typeface="Anantason UltraExpanded Bold" panose="020B0604020202020204" charset="-34"/>
      <p:regular r:id="rId15"/>
    </p:embeddedFont>
    <p:embeddedFont>
      <p:font typeface="Canva Sans Bold" panose="020B0604020202020204" charset="0"/>
      <p:regular r:id="rId16"/>
    </p:embeddedFont>
    <p:embeddedFont>
      <p:font typeface="Gagalin" panose="020B0604020202020204" charset="0"/>
      <p:regular r:id="rId17"/>
    </p:embeddedFont>
    <p:embeddedFont>
      <p:font typeface="Jeeper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2" autoAdjust="0"/>
  </p:normalViewPr>
  <p:slideViewPr>
    <p:cSldViewPr>
      <p:cViewPr varScale="1">
        <p:scale>
          <a:sx n="70" d="100"/>
          <a:sy n="70"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8.svg"/><Relationship Id="rId4" Type="http://schemas.openxmlformats.org/officeDocument/2006/relationships/image" Target="../media/image1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670656" y="1382740"/>
            <a:ext cx="15588644" cy="7521521"/>
          </a:xfrm>
          <a:custGeom>
            <a:avLst/>
            <a:gdLst/>
            <a:ahLst/>
            <a:cxnLst/>
            <a:rect l="l" t="t" r="r" b="b"/>
            <a:pathLst>
              <a:path w="15588644" h="7521521">
                <a:moveTo>
                  <a:pt x="0" y="0"/>
                </a:moveTo>
                <a:lnTo>
                  <a:pt x="15588644" y="0"/>
                </a:lnTo>
                <a:lnTo>
                  <a:pt x="15588644" y="7521520"/>
                </a:lnTo>
                <a:lnTo>
                  <a:pt x="0" y="7521520"/>
                </a:lnTo>
                <a:lnTo>
                  <a:pt x="0" y="0"/>
                </a:lnTo>
                <a:close/>
              </a:path>
            </a:pathLst>
          </a:custGeom>
          <a:blipFill>
            <a:blip r:embed="rId3"/>
            <a:stretch>
              <a:fillRect/>
            </a:stretch>
          </a:blipFill>
        </p:spPr>
      </p:sp>
      <p:sp>
        <p:nvSpPr>
          <p:cNvPr id="4" name="Freeform 4"/>
          <p:cNvSpPr/>
          <p:nvPr/>
        </p:nvSpPr>
        <p:spPr>
          <a:xfrm>
            <a:off x="0" y="2285087"/>
            <a:ext cx="6551567" cy="8001913"/>
          </a:xfrm>
          <a:custGeom>
            <a:avLst/>
            <a:gdLst/>
            <a:ahLst/>
            <a:cxnLst/>
            <a:rect l="l" t="t" r="r" b="b"/>
            <a:pathLst>
              <a:path w="6551567" h="8001913">
                <a:moveTo>
                  <a:pt x="0" y="0"/>
                </a:moveTo>
                <a:lnTo>
                  <a:pt x="6551567" y="0"/>
                </a:lnTo>
                <a:lnTo>
                  <a:pt x="6551567" y="8001913"/>
                </a:lnTo>
                <a:lnTo>
                  <a:pt x="0" y="8001913"/>
                </a:lnTo>
                <a:lnTo>
                  <a:pt x="0" y="0"/>
                </a:lnTo>
                <a:close/>
              </a:path>
            </a:pathLst>
          </a:custGeom>
          <a:blipFill>
            <a:blip r:embed="rId4"/>
            <a:stretch>
              <a:fillRect/>
            </a:stretch>
          </a:blipFill>
        </p:spPr>
      </p:sp>
      <p:sp>
        <p:nvSpPr>
          <p:cNvPr id="5" name="TextBox 5"/>
          <p:cNvSpPr txBox="1"/>
          <p:nvPr/>
        </p:nvSpPr>
        <p:spPr>
          <a:xfrm>
            <a:off x="6221891" y="3841243"/>
            <a:ext cx="10749933" cy="1946146"/>
          </a:xfrm>
          <a:prstGeom prst="rect">
            <a:avLst/>
          </a:prstGeom>
        </p:spPr>
        <p:txBody>
          <a:bodyPr lIns="0" tIns="0" rIns="0" bIns="0" rtlCol="0" anchor="t">
            <a:spAutoFit/>
          </a:bodyPr>
          <a:lstStyle/>
          <a:p>
            <a:pPr algn="ctr">
              <a:lnSpc>
                <a:spcPts val="7563"/>
              </a:lnSpc>
            </a:pPr>
            <a:r>
              <a:rPr lang="en-US" sz="7135" dirty="0" err="1">
                <a:solidFill>
                  <a:srgbClr val="966B51"/>
                </a:solidFill>
                <a:latin typeface="Gagalin"/>
                <a:ea typeface="Gagalin"/>
                <a:cs typeface="Gagalin"/>
                <a:sym typeface="Gagalin"/>
              </a:rPr>
              <a:t>ReSIDUAl</a:t>
            </a:r>
            <a:r>
              <a:rPr lang="en-US" sz="7135" dirty="0">
                <a:solidFill>
                  <a:srgbClr val="966B51"/>
                </a:solidFill>
                <a:latin typeface="Gagalin"/>
                <a:ea typeface="Gagalin"/>
                <a:cs typeface="Gagalin"/>
                <a:sym typeface="Gagalin"/>
              </a:rPr>
              <a:t> VALUE PREDICTION FOR LEASED VEHICLES</a:t>
            </a:r>
          </a:p>
        </p:txBody>
      </p:sp>
      <p:sp>
        <p:nvSpPr>
          <p:cNvPr id="6" name="Freeform 6"/>
          <p:cNvSpPr/>
          <p:nvPr/>
        </p:nvSpPr>
        <p:spPr>
          <a:xfrm>
            <a:off x="15201900" y="-6746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362579" y="6099601"/>
            <a:ext cx="2147251" cy="2147251"/>
          </a:xfrm>
          <a:custGeom>
            <a:avLst/>
            <a:gdLst/>
            <a:ahLst/>
            <a:cxnLst/>
            <a:rect l="l" t="t" r="r" b="b"/>
            <a:pathLst>
              <a:path w="2147251" h="2147251">
                <a:moveTo>
                  <a:pt x="0" y="0"/>
                </a:moveTo>
                <a:lnTo>
                  <a:pt x="2147251" y="0"/>
                </a:lnTo>
                <a:lnTo>
                  <a:pt x="2147251" y="2147251"/>
                </a:lnTo>
                <a:lnTo>
                  <a:pt x="0" y="2147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7080889" y="2655794"/>
            <a:ext cx="16219178" cy="19600215"/>
          </a:xfrm>
          <a:custGeom>
            <a:avLst/>
            <a:gdLst/>
            <a:ahLst/>
            <a:cxnLst/>
            <a:rect l="l" t="t" r="r" b="b"/>
            <a:pathLst>
              <a:path w="16219178" h="19600215">
                <a:moveTo>
                  <a:pt x="0" y="0"/>
                </a:moveTo>
                <a:lnTo>
                  <a:pt x="16219178" y="0"/>
                </a:lnTo>
                <a:lnTo>
                  <a:pt x="16219178" y="19600215"/>
                </a:lnTo>
                <a:lnTo>
                  <a:pt x="0" y="19600215"/>
                </a:lnTo>
                <a:lnTo>
                  <a:pt x="0" y="0"/>
                </a:lnTo>
                <a:close/>
              </a:path>
            </a:pathLst>
          </a:custGeom>
          <a:blipFill>
            <a:blip r:embed="rId4"/>
            <a:stretch>
              <a:fillRect/>
            </a:stretch>
          </a:blipFill>
        </p:spPr>
      </p:sp>
      <p:sp>
        <p:nvSpPr>
          <p:cNvPr id="5" name="Freeform 5"/>
          <p:cNvSpPr/>
          <p:nvPr/>
        </p:nvSpPr>
        <p:spPr>
          <a:xfrm>
            <a:off x="3465106" y="3574918"/>
            <a:ext cx="1576938" cy="1548267"/>
          </a:xfrm>
          <a:custGeom>
            <a:avLst/>
            <a:gdLst/>
            <a:ahLst/>
            <a:cxnLst/>
            <a:rect l="l" t="t" r="r" b="b"/>
            <a:pathLst>
              <a:path w="1576938" h="1548267">
                <a:moveTo>
                  <a:pt x="0" y="0"/>
                </a:moveTo>
                <a:lnTo>
                  <a:pt x="1576938" y="0"/>
                </a:lnTo>
                <a:lnTo>
                  <a:pt x="1576938" y="1548267"/>
                </a:lnTo>
                <a:lnTo>
                  <a:pt x="0" y="154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465106" y="6138811"/>
            <a:ext cx="1576938" cy="1548267"/>
          </a:xfrm>
          <a:custGeom>
            <a:avLst/>
            <a:gdLst/>
            <a:ahLst/>
            <a:cxnLst/>
            <a:rect l="l" t="t" r="r" b="b"/>
            <a:pathLst>
              <a:path w="1576938" h="1548267">
                <a:moveTo>
                  <a:pt x="0" y="0"/>
                </a:moveTo>
                <a:lnTo>
                  <a:pt x="1576938" y="0"/>
                </a:lnTo>
                <a:lnTo>
                  <a:pt x="1576938" y="1548267"/>
                </a:lnTo>
                <a:lnTo>
                  <a:pt x="0" y="1548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075562" y="2255998"/>
            <a:ext cx="14136877" cy="885317"/>
          </a:xfrm>
          <a:prstGeom prst="rect">
            <a:avLst/>
          </a:prstGeom>
        </p:spPr>
        <p:txBody>
          <a:bodyPr lIns="0" tIns="0" rIns="0" bIns="0" rtlCol="0" anchor="t">
            <a:spAutoFit/>
          </a:bodyPr>
          <a:lstStyle/>
          <a:p>
            <a:pPr algn="ctr">
              <a:lnSpc>
                <a:spcPts val="6784"/>
              </a:lnSpc>
            </a:pPr>
            <a:r>
              <a:rPr lang="en-US" sz="6400" b="1">
                <a:solidFill>
                  <a:srgbClr val="FFBD59"/>
                </a:solidFill>
                <a:latin typeface="Anantason UltraExpanded Bold"/>
                <a:ea typeface="Anantason UltraExpanded Bold"/>
                <a:cs typeface="Anantason UltraExpanded Bold"/>
                <a:sym typeface="Anantason UltraExpanded Bold"/>
              </a:rPr>
              <a:t>TECH STACK USED :</a:t>
            </a:r>
          </a:p>
        </p:txBody>
      </p:sp>
      <p:sp>
        <p:nvSpPr>
          <p:cNvPr id="8" name="Freeform 8"/>
          <p:cNvSpPr/>
          <p:nvPr/>
        </p:nvSpPr>
        <p:spPr>
          <a:xfrm>
            <a:off x="13786500" y="8245504"/>
            <a:ext cx="4851876" cy="4851876"/>
          </a:xfrm>
          <a:custGeom>
            <a:avLst/>
            <a:gdLst/>
            <a:ahLst/>
            <a:cxnLst/>
            <a:rect l="l" t="t" r="r" b="b"/>
            <a:pathLst>
              <a:path w="4851876" h="4851876">
                <a:moveTo>
                  <a:pt x="0" y="0"/>
                </a:moveTo>
                <a:lnTo>
                  <a:pt x="4851876" y="0"/>
                </a:lnTo>
                <a:lnTo>
                  <a:pt x="4851876" y="4851876"/>
                </a:lnTo>
                <a:lnTo>
                  <a:pt x="0" y="48518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852264" y="658146"/>
            <a:ext cx="1997648" cy="1997648"/>
          </a:xfrm>
          <a:custGeom>
            <a:avLst/>
            <a:gdLst/>
            <a:ahLst/>
            <a:cxnLst/>
            <a:rect l="l" t="t" r="r" b="b"/>
            <a:pathLst>
              <a:path w="1997648" h="1997648">
                <a:moveTo>
                  <a:pt x="0" y="0"/>
                </a:moveTo>
                <a:lnTo>
                  <a:pt x="1997648" y="0"/>
                </a:lnTo>
                <a:lnTo>
                  <a:pt x="1997648" y="1997648"/>
                </a:lnTo>
                <a:lnTo>
                  <a:pt x="0" y="1997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5748197" y="3355792"/>
            <a:ext cx="2749389" cy="1525911"/>
          </a:xfrm>
          <a:custGeom>
            <a:avLst/>
            <a:gdLst/>
            <a:ahLst/>
            <a:cxnLst/>
            <a:rect l="l" t="t" r="r" b="b"/>
            <a:pathLst>
              <a:path w="2749389" h="1525911">
                <a:moveTo>
                  <a:pt x="0" y="0"/>
                </a:moveTo>
                <a:lnTo>
                  <a:pt x="2749388" y="0"/>
                </a:lnTo>
                <a:lnTo>
                  <a:pt x="2749388" y="1525911"/>
                </a:lnTo>
                <a:lnTo>
                  <a:pt x="0" y="1525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6428013" y="3755893"/>
            <a:ext cx="1389757"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REACT</a:t>
            </a:r>
          </a:p>
        </p:txBody>
      </p:sp>
      <p:sp>
        <p:nvSpPr>
          <p:cNvPr id="12" name="Freeform 12"/>
          <p:cNvSpPr/>
          <p:nvPr/>
        </p:nvSpPr>
        <p:spPr>
          <a:xfrm>
            <a:off x="5748197" y="5795605"/>
            <a:ext cx="2749389" cy="1525911"/>
          </a:xfrm>
          <a:custGeom>
            <a:avLst/>
            <a:gdLst/>
            <a:ahLst/>
            <a:cxnLst/>
            <a:rect l="l" t="t" r="r" b="b"/>
            <a:pathLst>
              <a:path w="2749389" h="1525911">
                <a:moveTo>
                  <a:pt x="0" y="0"/>
                </a:moveTo>
                <a:lnTo>
                  <a:pt x="2749388" y="0"/>
                </a:lnTo>
                <a:lnTo>
                  <a:pt x="2749388" y="1525910"/>
                </a:lnTo>
                <a:lnTo>
                  <a:pt x="0" y="15259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8990002" y="7482549"/>
            <a:ext cx="2749389" cy="1525911"/>
          </a:xfrm>
          <a:custGeom>
            <a:avLst/>
            <a:gdLst/>
            <a:ahLst/>
            <a:cxnLst/>
            <a:rect l="l" t="t" r="r" b="b"/>
            <a:pathLst>
              <a:path w="2749389" h="1525911">
                <a:moveTo>
                  <a:pt x="0" y="0"/>
                </a:moveTo>
                <a:lnTo>
                  <a:pt x="2749389" y="0"/>
                </a:lnTo>
                <a:lnTo>
                  <a:pt x="2749389" y="1525911"/>
                </a:lnTo>
                <a:lnTo>
                  <a:pt x="0" y="1525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8990002" y="5795605"/>
            <a:ext cx="2749389" cy="1525911"/>
          </a:xfrm>
          <a:custGeom>
            <a:avLst/>
            <a:gdLst/>
            <a:ahLst/>
            <a:cxnLst/>
            <a:rect l="l" t="t" r="r" b="b"/>
            <a:pathLst>
              <a:path w="2749389" h="1525911">
                <a:moveTo>
                  <a:pt x="0" y="0"/>
                </a:moveTo>
                <a:lnTo>
                  <a:pt x="2749389" y="0"/>
                </a:lnTo>
                <a:lnTo>
                  <a:pt x="2749389" y="1525910"/>
                </a:lnTo>
                <a:lnTo>
                  <a:pt x="0" y="15259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2591525" y="5802921"/>
            <a:ext cx="2749389" cy="1525911"/>
          </a:xfrm>
          <a:custGeom>
            <a:avLst/>
            <a:gdLst/>
            <a:ahLst/>
            <a:cxnLst/>
            <a:rect l="l" t="t" r="r" b="b"/>
            <a:pathLst>
              <a:path w="2749389" h="1525911">
                <a:moveTo>
                  <a:pt x="0" y="0"/>
                </a:moveTo>
                <a:lnTo>
                  <a:pt x="2749389" y="0"/>
                </a:lnTo>
                <a:lnTo>
                  <a:pt x="2749389" y="1525911"/>
                </a:lnTo>
                <a:lnTo>
                  <a:pt x="0" y="1525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8891892" y="3355792"/>
            <a:ext cx="2749389" cy="1525911"/>
          </a:xfrm>
          <a:custGeom>
            <a:avLst/>
            <a:gdLst/>
            <a:ahLst/>
            <a:cxnLst/>
            <a:rect l="l" t="t" r="r" b="b"/>
            <a:pathLst>
              <a:path w="2749389" h="1525911">
                <a:moveTo>
                  <a:pt x="0" y="0"/>
                </a:moveTo>
                <a:lnTo>
                  <a:pt x="2749389" y="0"/>
                </a:lnTo>
                <a:lnTo>
                  <a:pt x="2749389" y="1525911"/>
                </a:lnTo>
                <a:lnTo>
                  <a:pt x="0" y="1525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2346131" y="3360338"/>
            <a:ext cx="2749389" cy="1525911"/>
          </a:xfrm>
          <a:custGeom>
            <a:avLst/>
            <a:gdLst/>
            <a:ahLst/>
            <a:cxnLst/>
            <a:rect l="l" t="t" r="r" b="b"/>
            <a:pathLst>
              <a:path w="2749389" h="1525911">
                <a:moveTo>
                  <a:pt x="0" y="0"/>
                </a:moveTo>
                <a:lnTo>
                  <a:pt x="2749388" y="0"/>
                </a:lnTo>
                <a:lnTo>
                  <a:pt x="2749388" y="1525910"/>
                </a:lnTo>
                <a:lnTo>
                  <a:pt x="0" y="15259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12853083" y="3879512"/>
            <a:ext cx="1735485"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DJANGO</a:t>
            </a:r>
          </a:p>
        </p:txBody>
      </p:sp>
      <p:sp>
        <p:nvSpPr>
          <p:cNvPr id="19" name="TextBox 19"/>
          <p:cNvSpPr txBox="1"/>
          <p:nvPr/>
        </p:nvSpPr>
        <p:spPr>
          <a:xfrm>
            <a:off x="9369674" y="3908293"/>
            <a:ext cx="1793825"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NODE.JS</a:t>
            </a:r>
          </a:p>
        </p:txBody>
      </p:sp>
      <p:sp>
        <p:nvSpPr>
          <p:cNvPr id="20" name="TextBox 20"/>
          <p:cNvSpPr txBox="1"/>
          <p:nvPr/>
        </p:nvSpPr>
        <p:spPr>
          <a:xfrm>
            <a:off x="5892647" y="6281686"/>
            <a:ext cx="2460488" cy="471004"/>
          </a:xfrm>
          <a:prstGeom prst="rect">
            <a:avLst/>
          </a:prstGeom>
        </p:spPr>
        <p:txBody>
          <a:bodyPr lIns="0" tIns="0" rIns="0" bIns="0" rtlCol="0" anchor="t">
            <a:spAutoFit/>
          </a:bodyPr>
          <a:lstStyle/>
          <a:p>
            <a:pPr algn="ctr">
              <a:lnSpc>
                <a:spcPts val="3257"/>
              </a:lnSpc>
            </a:pPr>
            <a:r>
              <a:rPr lang="en-US" sz="4071">
                <a:solidFill>
                  <a:srgbClr val="C0E2ED"/>
                </a:solidFill>
                <a:latin typeface="Jeepers"/>
                <a:ea typeface="Jeepers"/>
                <a:cs typeface="Jeepers"/>
                <a:sym typeface="Jeepers"/>
              </a:rPr>
              <a:t>TENSORFLOW</a:t>
            </a:r>
          </a:p>
        </p:txBody>
      </p:sp>
      <p:sp>
        <p:nvSpPr>
          <p:cNvPr id="21" name="TextBox 21"/>
          <p:cNvSpPr txBox="1"/>
          <p:nvPr/>
        </p:nvSpPr>
        <p:spPr>
          <a:xfrm>
            <a:off x="9395718" y="6319786"/>
            <a:ext cx="1741736"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PANDAS</a:t>
            </a:r>
          </a:p>
        </p:txBody>
      </p:sp>
      <p:sp>
        <p:nvSpPr>
          <p:cNvPr id="22" name="TextBox 22"/>
          <p:cNvSpPr txBox="1"/>
          <p:nvPr/>
        </p:nvSpPr>
        <p:spPr>
          <a:xfrm>
            <a:off x="12872176" y="6246046"/>
            <a:ext cx="2223343"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MONGODB</a:t>
            </a:r>
          </a:p>
        </p:txBody>
      </p:sp>
      <p:sp>
        <p:nvSpPr>
          <p:cNvPr id="23" name="TextBox 23"/>
          <p:cNvSpPr txBox="1"/>
          <p:nvPr/>
        </p:nvSpPr>
        <p:spPr>
          <a:xfrm>
            <a:off x="9561768" y="7868053"/>
            <a:ext cx="1605855" cy="580384"/>
          </a:xfrm>
          <a:prstGeom prst="rect">
            <a:avLst/>
          </a:prstGeom>
        </p:spPr>
        <p:txBody>
          <a:bodyPr lIns="0" tIns="0" rIns="0" bIns="0" rtlCol="0" anchor="t">
            <a:spAutoFit/>
          </a:bodyPr>
          <a:lstStyle/>
          <a:p>
            <a:pPr algn="ctr">
              <a:lnSpc>
                <a:spcPts val="4039"/>
              </a:lnSpc>
            </a:pPr>
            <a:r>
              <a:rPr lang="en-US" sz="5049">
                <a:solidFill>
                  <a:srgbClr val="C0E2ED"/>
                </a:solidFill>
                <a:latin typeface="Jeepers"/>
                <a:ea typeface="Jeepers"/>
                <a:cs typeface="Jeepers"/>
                <a:sym typeface="Jeepers"/>
              </a:rPr>
              <a:t>NUMPY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6268599" y="2327658"/>
            <a:ext cx="10350212" cy="4645051"/>
          </a:xfrm>
          <a:prstGeom prst="rect">
            <a:avLst/>
          </a:prstGeom>
        </p:spPr>
        <p:txBody>
          <a:bodyPr lIns="0" tIns="0" rIns="0" bIns="0" rtlCol="0" anchor="t">
            <a:spAutoFit/>
          </a:bodyPr>
          <a:lstStyle/>
          <a:p>
            <a:pPr algn="ctr">
              <a:lnSpc>
                <a:spcPts val="16847"/>
              </a:lnSpc>
            </a:pPr>
            <a:r>
              <a:rPr lang="en-US" sz="15894">
                <a:solidFill>
                  <a:srgbClr val="FFBD59"/>
                </a:solidFill>
                <a:latin typeface="Ample Display"/>
                <a:ea typeface="Ample Display"/>
                <a:cs typeface="Ample Display"/>
                <a:sym typeface="Ample Display"/>
              </a:rPr>
              <a:t>THANK YOU</a:t>
            </a:r>
          </a:p>
        </p:txBody>
      </p:sp>
      <p:sp>
        <p:nvSpPr>
          <p:cNvPr id="5" name="Freeform 5"/>
          <p:cNvSpPr/>
          <p:nvPr/>
        </p:nvSpPr>
        <p:spPr>
          <a:xfrm>
            <a:off x="333000" y="1227868"/>
            <a:ext cx="5935599" cy="8229600"/>
          </a:xfrm>
          <a:custGeom>
            <a:avLst/>
            <a:gdLst/>
            <a:ahLst/>
            <a:cxnLst/>
            <a:rect l="l" t="t" r="r" b="b"/>
            <a:pathLst>
              <a:path w="5935599" h="8229600">
                <a:moveTo>
                  <a:pt x="0" y="0"/>
                </a:moveTo>
                <a:lnTo>
                  <a:pt x="5935599" y="0"/>
                </a:lnTo>
                <a:lnTo>
                  <a:pt x="5935599" y="8229600"/>
                </a:lnTo>
                <a:lnTo>
                  <a:pt x="0" y="8229600"/>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flipH="1">
            <a:off x="12493783" y="1859992"/>
            <a:ext cx="5431900" cy="11257824"/>
          </a:xfrm>
          <a:custGeom>
            <a:avLst/>
            <a:gdLst/>
            <a:ahLst/>
            <a:cxnLst/>
            <a:rect l="l" t="t" r="r" b="b"/>
            <a:pathLst>
              <a:path w="5431900" h="11257824">
                <a:moveTo>
                  <a:pt x="5431900" y="0"/>
                </a:moveTo>
                <a:lnTo>
                  <a:pt x="0" y="0"/>
                </a:lnTo>
                <a:lnTo>
                  <a:pt x="0" y="11257823"/>
                </a:lnTo>
                <a:lnTo>
                  <a:pt x="5431900" y="11257823"/>
                </a:lnTo>
                <a:lnTo>
                  <a:pt x="5431900" y="0"/>
                </a:lnTo>
                <a:close/>
              </a:path>
            </a:pathLst>
          </a:custGeom>
          <a:blipFill>
            <a:blip r:embed="rId4"/>
            <a:stretch>
              <a:fillRect/>
            </a:stretch>
          </a:blipFill>
        </p:spPr>
      </p:sp>
      <p:sp>
        <p:nvSpPr>
          <p:cNvPr id="5" name="Freeform 5"/>
          <p:cNvSpPr/>
          <p:nvPr/>
        </p:nvSpPr>
        <p:spPr>
          <a:xfrm>
            <a:off x="11917506" y="667200"/>
            <a:ext cx="3292227" cy="3268283"/>
          </a:xfrm>
          <a:custGeom>
            <a:avLst/>
            <a:gdLst/>
            <a:ahLst/>
            <a:cxnLst/>
            <a:rect l="l" t="t" r="r" b="b"/>
            <a:pathLst>
              <a:path w="3292227" h="3268283">
                <a:moveTo>
                  <a:pt x="0" y="0"/>
                </a:moveTo>
                <a:lnTo>
                  <a:pt x="3292227" y="0"/>
                </a:lnTo>
                <a:lnTo>
                  <a:pt x="3292227" y="3268283"/>
                </a:lnTo>
                <a:lnTo>
                  <a:pt x="0" y="32682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70655" y="3453466"/>
            <a:ext cx="9595120" cy="1873410"/>
          </a:xfrm>
          <a:prstGeom prst="rect">
            <a:avLst/>
          </a:prstGeom>
        </p:spPr>
        <p:txBody>
          <a:bodyPr lIns="0" tIns="0" rIns="0" bIns="0" rtlCol="0" anchor="t">
            <a:spAutoFit/>
          </a:bodyPr>
          <a:lstStyle/>
          <a:p>
            <a:pPr algn="just">
              <a:lnSpc>
                <a:spcPts val="3004"/>
              </a:lnSpc>
            </a:pPr>
            <a:r>
              <a:rPr lang="en-US" sz="2612">
                <a:solidFill>
                  <a:srgbClr val="FFFFFF"/>
                </a:solidFill>
                <a:latin typeface="Anantason UltraExpanded"/>
                <a:ea typeface="Anantason UltraExpanded"/>
                <a:cs typeface="Anantason UltraExpanded"/>
                <a:sym typeface="Anantason UltraExpanded"/>
              </a:rPr>
              <a:t>Build a predictive AI model that estimates the residual value of leased vehicles at the end of their lease term. The model should consider factors like mileage, vehicle condition, market trends, and historical data to provide accurate predictions.</a:t>
            </a:r>
          </a:p>
        </p:txBody>
      </p:sp>
      <p:sp>
        <p:nvSpPr>
          <p:cNvPr id="7" name="TextBox 7"/>
          <p:cNvSpPr txBox="1"/>
          <p:nvPr/>
        </p:nvSpPr>
        <p:spPr>
          <a:xfrm>
            <a:off x="1870655" y="1960330"/>
            <a:ext cx="11428213" cy="1146461"/>
          </a:xfrm>
          <a:prstGeom prst="rect">
            <a:avLst/>
          </a:prstGeom>
        </p:spPr>
        <p:txBody>
          <a:bodyPr lIns="0" tIns="0" rIns="0" bIns="0" rtlCol="0" anchor="t">
            <a:spAutoFit/>
          </a:bodyPr>
          <a:lstStyle/>
          <a:p>
            <a:pPr algn="l">
              <a:lnSpc>
                <a:spcPts val="8724"/>
              </a:lnSpc>
            </a:pPr>
            <a:r>
              <a:rPr lang="en-US" sz="8230">
                <a:solidFill>
                  <a:srgbClr val="FFBD59"/>
                </a:solidFill>
                <a:latin typeface="Gagalin"/>
                <a:ea typeface="Gagalin"/>
                <a:cs typeface="Gagalin"/>
                <a:sym typeface="Gagalin"/>
              </a:rPr>
              <a:t>PROBLEM STATEMENT:</a:t>
            </a:r>
          </a:p>
        </p:txBody>
      </p:sp>
      <p:sp>
        <p:nvSpPr>
          <p:cNvPr id="8" name="TextBox 8"/>
          <p:cNvSpPr txBox="1"/>
          <p:nvPr/>
        </p:nvSpPr>
        <p:spPr>
          <a:xfrm>
            <a:off x="1684259" y="5505138"/>
            <a:ext cx="6305838" cy="642779"/>
          </a:xfrm>
          <a:prstGeom prst="rect">
            <a:avLst/>
          </a:prstGeom>
        </p:spPr>
        <p:txBody>
          <a:bodyPr lIns="0" tIns="0" rIns="0" bIns="0" rtlCol="0" anchor="t">
            <a:spAutoFit/>
          </a:bodyPr>
          <a:lstStyle/>
          <a:p>
            <a:pPr algn="l">
              <a:lnSpc>
                <a:spcPts val="4813"/>
              </a:lnSpc>
            </a:pPr>
            <a:r>
              <a:rPr lang="en-US" sz="4541">
                <a:solidFill>
                  <a:srgbClr val="FFBD59"/>
                </a:solidFill>
                <a:latin typeface="Gagalin"/>
                <a:ea typeface="Gagalin"/>
                <a:cs typeface="Gagalin"/>
                <a:sym typeface="Gagalin"/>
              </a:rPr>
              <a:t>EXPECTED SOLUTION: </a:t>
            </a:r>
          </a:p>
        </p:txBody>
      </p:sp>
      <p:sp>
        <p:nvSpPr>
          <p:cNvPr id="9" name="TextBox 9"/>
          <p:cNvSpPr txBox="1"/>
          <p:nvPr/>
        </p:nvSpPr>
        <p:spPr>
          <a:xfrm>
            <a:off x="1870655" y="6290793"/>
            <a:ext cx="9595120" cy="1126872"/>
          </a:xfrm>
          <a:prstGeom prst="rect">
            <a:avLst/>
          </a:prstGeom>
        </p:spPr>
        <p:txBody>
          <a:bodyPr lIns="0" tIns="0" rIns="0" bIns="0" rtlCol="0" anchor="t">
            <a:spAutoFit/>
          </a:bodyPr>
          <a:lstStyle/>
          <a:p>
            <a:pPr algn="just">
              <a:lnSpc>
                <a:spcPts val="3004"/>
              </a:lnSpc>
            </a:pPr>
            <a:r>
              <a:rPr lang="en-US" sz="2612">
                <a:solidFill>
                  <a:srgbClr val="FFFFFF"/>
                </a:solidFill>
                <a:latin typeface="Anantason UltraExpanded"/>
                <a:ea typeface="Anantason UltraExpanded"/>
                <a:cs typeface="Anantason UltraExpanded"/>
                <a:sym typeface="Anantason UltraExpanded"/>
              </a:rPr>
              <a:t>A tool for leasing companies to accurately predict residual values, improving lease terms and reducing losses at the end of lease cycles.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884236"/>
            <a:ext cx="16230600" cy="7831264"/>
          </a:xfrm>
          <a:custGeom>
            <a:avLst/>
            <a:gdLst/>
            <a:ahLst/>
            <a:cxnLst/>
            <a:rect l="l" t="t" r="r" b="b"/>
            <a:pathLst>
              <a:path w="16230600" h="7831264">
                <a:moveTo>
                  <a:pt x="0" y="0"/>
                </a:moveTo>
                <a:lnTo>
                  <a:pt x="16230600" y="0"/>
                </a:lnTo>
                <a:lnTo>
                  <a:pt x="16230600" y="7831265"/>
                </a:lnTo>
                <a:lnTo>
                  <a:pt x="0" y="7831265"/>
                </a:lnTo>
                <a:lnTo>
                  <a:pt x="0" y="0"/>
                </a:lnTo>
                <a:close/>
              </a:path>
            </a:pathLst>
          </a:custGeom>
          <a:blipFill>
            <a:blip r:embed="rId3"/>
            <a:stretch>
              <a:fillRect/>
            </a:stretch>
          </a:blipFill>
        </p:spPr>
      </p:sp>
      <p:sp>
        <p:nvSpPr>
          <p:cNvPr id="4" name="Freeform 4"/>
          <p:cNvSpPr/>
          <p:nvPr/>
        </p:nvSpPr>
        <p:spPr>
          <a:xfrm>
            <a:off x="14708483" y="114961"/>
            <a:ext cx="3377669" cy="3353104"/>
          </a:xfrm>
          <a:custGeom>
            <a:avLst/>
            <a:gdLst/>
            <a:ahLst/>
            <a:cxnLst/>
            <a:rect l="l" t="t" r="r" b="b"/>
            <a:pathLst>
              <a:path w="3377669" h="3353104">
                <a:moveTo>
                  <a:pt x="0" y="0"/>
                </a:moveTo>
                <a:lnTo>
                  <a:pt x="3377668" y="0"/>
                </a:lnTo>
                <a:lnTo>
                  <a:pt x="3377668" y="3353104"/>
                </a:lnTo>
                <a:lnTo>
                  <a:pt x="0" y="3353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07139" y="8228979"/>
            <a:ext cx="4773838" cy="4739119"/>
          </a:xfrm>
          <a:custGeom>
            <a:avLst/>
            <a:gdLst/>
            <a:ahLst/>
            <a:cxnLst/>
            <a:rect l="l" t="t" r="r" b="b"/>
            <a:pathLst>
              <a:path w="4773838" h="4739119">
                <a:moveTo>
                  <a:pt x="0" y="0"/>
                </a:moveTo>
                <a:lnTo>
                  <a:pt x="4773838" y="0"/>
                </a:lnTo>
                <a:lnTo>
                  <a:pt x="4773838" y="4739119"/>
                </a:lnTo>
                <a:lnTo>
                  <a:pt x="0" y="47391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933482" y="3702093"/>
            <a:ext cx="4554582" cy="2908347"/>
          </a:xfrm>
          <a:custGeom>
            <a:avLst/>
            <a:gdLst/>
            <a:ahLst/>
            <a:cxnLst/>
            <a:rect l="l" t="t" r="r" b="b"/>
            <a:pathLst>
              <a:path w="4554582" h="2908347">
                <a:moveTo>
                  <a:pt x="0" y="0"/>
                </a:moveTo>
                <a:lnTo>
                  <a:pt x="4554582" y="0"/>
                </a:lnTo>
                <a:lnTo>
                  <a:pt x="4554582" y="2908347"/>
                </a:lnTo>
                <a:lnTo>
                  <a:pt x="0" y="2908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773838" y="2143746"/>
            <a:ext cx="8740324" cy="885317"/>
          </a:xfrm>
          <a:prstGeom prst="rect">
            <a:avLst/>
          </a:prstGeom>
        </p:spPr>
        <p:txBody>
          <a:bodyPr lIns="0" tIns="0" rIns="0" bIns="0" rtlCol="0" anchor="t">
            <a:spAutoFit/>
          </a:bodyPr>
          <a:lstStyle/>
          <a:p>
            <a:pPr algn="ctr">
              <a:lnSpc>
                <a:spcPts val="6784"/>
              </a:lnSpc>
            </a:pPr>
            <a:r>
              <a:rPr lang="en-US" sz="6400" b="1">
                <a:solidFill>
                  <a:srgbClr val="FFBD59"/>
                </a:solidFill>
                <a:latin typeface="Anantason UltraExpanded Bold"/>
                <a:ea typeface="Anantason UltraExpanded Bold"/>
                <a:cs typeface="Anantason UltraExpanded Bold"/>
                <a:sym typeface="Anantason UltraExpanded Bold"/>
              </a:rPr>
              <a:t>TEAM VIBRANT</a:t>
            </a:r>
          </a:p>
        </p:txBody>
      </p:sp>
      <p:sp>
        <p:nvSpPr>
          <p:cNvPr id="8" name="TextBox 8"/>
          <p:cNvSpPr txBox="1"/>
          <p:nvPr/>
        </p:nvSpPr>
        <p:spPr>
          <a:xfrm>
            <a:off x="2067616" y="4018309"/>
            <a:ext cx="3989253" cy="428119"/>
          </a:xfrm>
          <a:prstGeom prst="rect">
            <a:avLst/>
          </a:prstGeom>
        </p:spPr>
        <p:txBody>
          <a:bodyPr lIns="0" tIns="0" rIns="0" bIns="0" rtlCol="0" anchor="t">
            <a:spAutoFit/>
          </a:bodyPr>
          <a:lstStyle/>
          <a:p>
            <a:pPr algn="ctr">
              <a:lnSpc>
                <a:spcPts val="3358"/>
              </a:lnSpc>
            </a:pPr>
            <a:r>
              <a:rPr lang="en-US" sz="2920">
                <a:solidFill>
                  <a:srgbClr val="FFDE59"/>
                </a:solidFill>
                <a:latin typeface="Gagalin"/>
                <a:ea typeface="Gagalin"/>
                <a:cs typeface="Gagalin"/>
                <a:sym typeface="Gagalin"/>
              </a:rPr>
              <a:t>Fatima Khurram</a:t>
            </a:r>
          </a:p>
        </p:txBody>
      </p:sp>
      <p:sp>
        <p:nvSpPr>
          <p:cNvPr id="9" name="TextBox 9"/>
          <p:cNvSpPr txBox="1"/>
          <p:nvPr/>
        </p:nvSpPr>
        <p:spPr>
          <a:xfrm>
            <a:off x="7149374" y="4110708"/>
            <a:ext cx="3989253" cy="436017"/>
          </a:xfrm>
          <a:prstGeom prst="rect">
            <a:avLst/>
          </a:prstGeom>
        </p:spPr>
        <p:txBody>
          <a:bodyPr lIns="0" tIns="0" rIns="0" bIns="0" rtlCol="0" anchor="t">
            <a:spAutoFit/>
          </a:bodyPr>
          <a:lstStyle/>
          <a:p>
            <a:pPr algn="ctr">
              <a:lnSpc>
                <a:spcPts val="3358"/>
              </a:lnSpc>
            </a:pPr>
            <a:r>
              <a:rPr lang="en-US" sz="2920" dirty="0">
                <a:solidFill>
                  <a:srgbClr val="FFDE59"/>
                </a:solidFill>
                <a:latin typeface="Gagalin"/>
                <a:ea typeface="Gagalin"/>
                <a:cs typeface="Gagalin"/>
                <a:sym typeface="Gagalin"/>
              </a:rPr>
              <a:t>Muntaha </a:t>
            </a:r>
            <a:r>
              <a:rPr lang="en-US" sz="2920" dirty="0" err="1">
                <a:solidFill>
                  <a:srgbClr val="FFDE59"/>
                </a:solidFill>
                <a:latin typeface="Gagalin"/>
                <a:ea typeface="Gagalin"/>
                <a:cs typeface="Gagalin"/>
                <a:sym typeface="Gagalin"/>
              </a:rPr>
              <a:t>liaqat</a:t>
            </a:r>
            <a:endParaRPr lang="en-US" sz="2920" dirty="0">
              <a:solidFill>
                <a:srgbClr val="FFDE59"/>
              </a:solidFill>
              <a:latin typeface="Gagalin"/>
              <a:ea typeface="Gagalin"/>
              <a:cs typeface="Gagalin"/>
              <a:sym typeface="Gagalin"/>
            </a:endParaRPr>
          </a:p>
        </p:txBody>
      </p:sp>
      <p:sp>
        <p:nvSpPr>
          <p:cNvPr id="10" name="TextBox 10"/>
          <p:cNvSpPr txBox="1"/>
          <p:nvPr/>
        </p:nvSpPr>
        <p:spPr>
          <a:xfrm>
            <a:off x="12407627" y="4018309"/>
            <a:ext cx="3989253" cy="428119"/>
          </a:xfrm>
          <a:prstGeom prst="rect">
            <a:avLst/>
          </a:prstGeom>
        </p:spPr>
        <p:txBody>
          <a:bodyPr lIns="0" tIns="0" rIns="0" bIns="0" rtlCol="0" anchor="t">
            <a:spAutoFit/>
          </a:bodyPr>
          <a:lstStyle/>
          <a:p>
            <a:pPr algn="ctr">
              <a:lnSpc>
                <a:spcPts val="3358"/>
              </a:lnSpc>
            </a:pPr>
            <a:r>
              <a:rPr lang="en-US" sz="2920">
                <a:solidFill>
                  <a:srgbClr val="FFDE59"/>
                </a:solidFill>
                <a:latin typeface="Gagalin"/>
                <a:ea typeface="Gagalin"/>
                <a:cs typeface="Gagalin"/>
                <a:sym typeface="Gagalin"/>
              </a:rPr>
              <a:t>Muhammad Farooq</a:t>
            </a:r>
          </a:p>
        </p:txBody>
      </p:sp>
      <p:sp>
        <p:nvSpPr>
          <p:cNvPr id="11" name="Freeform 11"/>
          <p:cNvSpPr/>
          <p:nvPr/>
        </p:nvSpPr>
        <p:spPr>
          <a:xfrm>
            <a:off x="6866709" y="3808293"/>
            <a:ext cx="4554582" cy="2908347"/>
          </a:xfrm>
          <a:custGeom>
            <a:avLst/>
            <a:gdLst/>
            <a:ahLst/>
            <a:cxnLst/>
            <a:rect l="l" t="t" r="r" b="b"/>
            <a:pathLst>
              <a:path w="4554582" h="2908347">
                <a:moveTo>
                  <a:pt x="0" y="0"/>
                </a:moveTo>
                <a:lnTo>
                  <a:pt x="4554582" y="0"/>
                </a:lnTo>
                <a:lnTo>
                  <a:pt x="4554582" y="2908347"/>
                </a:lnTo>
                <a:lnTo>
                  <a:pt x="0" y="2908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2124962" y="3689326"/>
            <a:ext cx="4554582" cy="2908347"/>
          </a:xfrm>
          <a:custGeom>
            <a:avLst/>
            <a:gdLst/>
            <a:ahLst/>
            <a:cxnLst/>
            <a:rect l="l" t="t" r="r" b="b"/>
            <a:pathLst>
              <a:path w="4554582" h="2908347">
                <a:moveTo>
                  <a:pt x="0" y="0"/>
                </a:moveTo>
                <a:lnTo>
                  <a:pt x="4554582" y="0"/>
                </a:lnTo>
                <a:lnTo>
                  <a:pt x="4554582" y="2908348"/>
                </a:lnTo>
                <a:lnTo>
                  <a:pt x="0" y="2908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112815" y="4500727"/>
            <a:ext cx="4049044" cy="657065"/>
          </a:xfrm>
          <a:prstGeom prst="rect">
            <a:avLst/>
          </a:prstGeom>
        </p:spPr>
        <p:txBody>
          <a:bodyPr lIns="0" tIns="0" rIns="0" bIns="0" rtlCol="0" anchor="t">
            <a:spAutoFit/>
          </a:bodyPr>
          <a:lstStyle/>
          <a:p>
            <a:pPr algn="ctr">
              <a:lnSpc>
                <a:spcPts val="2633"/>
              </a:lnSpc>
            </a:pPr>
            <a:r>
              <a:rPr lang="en-US" sz="1881" b="1">
                <a:solidFill>
                  <a:srgbClr val="FFDE59"/>
                </a:solidFill>
                <a:latin typeface="Canva Sans Bold"/>
                <a:ea typeface="Canva Sans Bold"/>
                <a:cs typeface="Canva Sans Bold"/>
                <a:sym typeface="Canva Sans Bold"/>
              </a:rPr>
              <a:t>Email: khurramfatima201@gmail.com</a:t>
            </a:r>
          </a:p>
        </p:txBody>
      </p:sp>
      <p:sp>
        <p:nvSpPr>
          <p:cNvPr id="14" name="TextBox 14"/>
          <p:cNvSpPr txBox="1"/>
          <p:nvPr/>
        </p:nvSpPr>
        <p:spPr>
          <a:xfrm>
            <a:off x="7089582" y="4500727"/>
            <a:ext cx="4049044" cy="645754"/>
          </a:xfrm>
          <a:prstGeom prst="rect">
            <a:avLst/>
          </a:prstGeom>
        </p:spPr>
        <p:txBody>
          <a:bodyPr lIns="0" tIns="0" rIns="0" bIns="0" rtlCol="0" anchor="t">
            <a:spAutoFit/>
          </a:bodyPr>
          <a:lstStyle/>
          <a:p>
            <a:pPr algn="ctr">
              <a:lnSpc>
                <a:spcPts val="2633"/>
              </a:lnSpc>
            </a:pPr>
            <a:r>
              <a:rPr lang="en-US" sz="1881" b="1" dirty="0">
                <a:solidFill>
                  <a:srgbClr val="FFDE59"/>
                </a:solidFill>
                <a:latin typeface="Canva Sans Bold"/>
                <a:ea typeface="Canva Sans Bold"/>
                <a:cs typeface="Canva Sans Bold"/>
                <a:sym typeface="Canva Sans Bold"/>
              </a:rPr>
              <a:t>Email</a:t>
            </a:r>
            <a:r>
              <a:rPr lang="en-US" sz="1881" b="1">
                <a:solidFill>
                  <a:srgbClr val="FFDE59"/>
                </a:solidFill>
                <a:latin typeface="Canva Sans Bold"/>
                <a:ea typeface="Canva Sans Bold"/>
                <a:cs typeface="Canva Sans Bold"/>
                <a:sym typeface="Canva Sans Bold"/>
              </a:rPr>
              <a:t>: muntahaliaqat981@</a:t>
            </a:r>
            <a:r>
              <a:rPr lang="en-US" sz="1881" b="1" dirty="0">
                <a:solidFill>
                  <a:srgbClr val="FFDE59"/>
                </a:solidFill>
                <a:latin typeface="Canva Sans Bold"/>
                <a:ea typeface="Canva Sans Bold"/>
                <a:cs typeface="Canva Sans Bold"/>
                <a:sym typeface="Canva Sans Bold"/>
              </a:rPr>
              <a:t>gmail.com</a:t>
            </a:r>
          </a:p>
        </p:txBody>
      </p:sp>
      <p:sp>
        <p:nvSpPr>
          <p:cNvPr id="15" name="TextBox 15"/>
          <p:cNvSpPr txBox="1"/>
          <p:nvPr/>
        </p:nvSpPr>
        <p:spPr>
          <a:xfrm>
            <a:off x="12345216" y="4408328"/>
            <a:ext cx="4049044" cy="657065"/>
          </a:xfrm>
          <a:prstGeom prst="rect">
            <a:avLst/>
          </a:prstGeom>
        </p:spPr>
        <p:txBody>
          <a:bodyPr lIns="0" tIns="0" rIns="0" bIns="0" rtlCol="0" anchor="t">
            <a:spAutoFit/>
          </a:bodyPr>
          <a:lstStyle/>
          <a:p>
            <a:pPr algn="ctr">
              <a:lnSpc>
                <a:spcPts val="2633"/>
              </a:lnSpc>
            </a:pPr>
            <a:r>
              <a:rPr lang="en-US" sz="1881" b="1">
                <a:solidFill>
                  <a:srgbClr val="FFDE59"/>
                </a:solidFill>
                <a:latin typeface="Canva Sans Bold"/>
                <a:ea typeface="Canva Sans Bold"/>
                <a:cs typeface="Canva Sans Bold"/>
                <a:sym typeface="Canva Sans Bold"/>
              </a:rPr>
              <a:t>Email: khurramfatima201@gmail.com</a:t>
            </a:r>
          </a:p>
        </p:txBody>
      </p:sp>
      <p:sp>
        <p:nvSpPr>
          <p:cNvPr id="16" name="TextBox 16"/>
          <p:cNvSpPr txBox="1"/>
          <p:nvPr/>
        </p:nvSpPr>
        <p:spPr>
          <a:xfrm>
            <a:off x="2112815" y="5281438"/>
            <a:ext cx="4049044" cy="990440"/>
          </a:xfrm>
          <a:prstGeom prst="rect">
            <a:avLst/>
          </a:prstGeom>
        </p:spPr>
        <p:txBody>
          <a:bodyPr lIns="0" tIns="0" rIns="0" bIns="0" rtlCol="0" anchor="t">
            <a:spAutoFit/>
          </a:bodyPr>
          <a:lstStyle/>
          <a:p>
            <a:pPr algn="ctr">
              <a:lnSpc>
                <a:spcPts val="2633"/>
              </a:lnSpc>
            </a:pPr>
            <a:r>
              <a:rPr lang="en-US" sz="1881" b="1" dirty="0">
                <a:solidFill>
                  <a:srgbClr val="FFDE59"/>
                </a:solidFill>
                <a:latin typeface="Canva Sans Bold"/>
                <a:ea typeface="Canva Sans Bold"/>
                <a:cs typeface="Canva Sans Bold"/>
                <a:sym typeface="Canva Sans Bold"/>
              </a:rPr>
              <a:t>University: National College of Business Administration and Economics</a:t>
            </a:r>
          </a:p>
        </p:txBody>
      </p:sp>
      <p:sp>
        <p:nvSpPr>
          <p:cNvPr id="17" name="TextBox 17"/>
          <p:cNvSpPr txBox="1"/>
          <p:nvPr/>
        </p:nvSpPr>
        <p:spPr>
          <a:xfrm>
            <a:off x="12407627" y="5192875"/>
            <a:ext cx="4049044" cy="990440"/>
          </a:xfrm>
          <a:prstGeom prst="rect">
            <a:avLst/>
          </a:prstGeom>
        </p:spPr>
        <p:txBody>
          <a:bodyPr lIns="0" tIns="0" rIns="0" bIns="0" rtlCol="0" anchor="t">
            <a:spAutoFit/>
          </a:bodyPr>
          <a:lstStyle/>
          <a:p>
            <a:pPr algn="ctr">
              <a:lnSpc>
                <a:spcPts val="2633"/>
              </a:lnSpc>
            </a:pPr>
            <a:r>
              <a:rPr lang="en-US" sz="1881" b="1">
                <a:solidFill>
                  <a:srgbClr val="FFDE59"/>
                </a:solidFill>
                <a:latin typeface="Canva Sans Bold"/>
                <a:ea typeface="Canva Sans Bold"/>
                <a:cs typeface="Canva Sans Bold"/>
                <a:sym typeface="Canva Sans Bold"/>
              </a:rPr>
              <a:t>University: National College of Business Administration and Economics</a:t>
            </a:r>
          </a:p>
        </p:txBody>
      </p:sp>
      <p:sp>
        <p:nvSpPr>
          <p:cNvPr id="18" name="TextBox 18"/>
          <p:cNvSpPr txBox="1"/>
          <p:nvPr/>
        </p:nvSpPr>
        <p:spPr>
          <a:xfrm>
            <a:off x="7149374" y="5281438"/>
            <a:ext cx="4049044" cy="990440"/>
          </a:xfrm>
          <a:prstGeom prst="rect">
            <a:avLst/>
          </a:prstGeom>
        </p:spPr>
        <p:txBody>
          <a:bodyPr lIns="0" tIns="0" rIns="0" bIns="0" rtlCol="0" anchor="t">
            <a:spAutoFit/>
          </a:bodyPr>
          <a:lstStyle/>
          <a:p>
            <a:pPr algn="ctr">
              <a:lnSpc>
                <a:spcPts val="2633"/>
              </a:lnSpc>
            </a:pPr>
            <a:r>
              <a:rPr lang="en-US" sz="1881" b="1">
                <a:solidFill>
                  <a:srgbClr val="FFDE59"/>
                </a:solidFill>
                <a:latin typeface="Canva Sans Bold"/>
                <a:ea typeface="Canva Sans Bold"/>
                <a:cs typeface="Canva Sans Bold"/>
                <a:sym typeface="Canva Sans Bold"/>
              </a:rPr>
              <a:t>University: National College of Business Administration and Economics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TextBox 4"/>
          <p:cNvSpPr txBox="1"/>
          <p:nvPr/>
        </p:nvSpPr>
        <p:spPr>
          <a:xfrm>
            <a:off x="1568567" y="1824222"/>
            <a:ext cx="9646442" cy="2038046"/>
          </a:xfrm>
          <a:prstGeom prst="rect">
            <a:avLst/>
          </a:prstGeom>
        </p:spPr>
        <p:txBody>
          <a:bodyPr lIns="0" tIns="0" rIns="0" bIns="0" rtlCol="0" anchor="t">
            <a:spAutoFit/>
          </a:bodyPr>
          <a:lstStyle/>
          <a:p>
            <a:pPr algn="l">
              <a:lnSpc>
                <a:spcPts val="7364"/>
              </a:lnSpc>
            </a:pPr>
            <a:r>
              <a:rPr lang="en-US" sz="6947">
                <a:solidFill>
                  <a:srgbClr val="FFBD59"/>
                </a:solidFill>
                <a:latin typeface="Ample Display"/>
                <a:ea typeface="Ample Display"/>
                <a:cs typeface="Ample Display"/>
                <a:sym typeface="Ample Display"/>
              </a:rPr>
              <a:t>VISION OF THIS SOFTWARE:</a:t>
            </a:r>
          </a:p>
        </p:txBody>
      </p:sp>
      <p:sp>
        <p:nvSpPr>
          <p:cNvPr id="5" name="Freeform 5"/>
          <p:cNvSpPr/>
          <p:nvPr/>
        </p:nvSpPr>
        <p:spPr>
          <a:xfrm>
            <a:off x="12537177" y="6980561"/>
            <a:ext cx="4193763" cy="4193763"/>
          </a:xfrm>
          <a:custGeom>
            <a:avLst/>
            <a:gdLst/>
            <a:ahLst/>
            <a:cxnLst/>
            <a:rect l="l" t="t" r="r" b="b"/>
            <a:pathLst>
              <a:path w="4193763" h="4193763">
                <a:moveTo>
                  <a:pt x="0" y="0"/>
                </a:moveTo>
                <a:lnTo>
                  <a:pt x="4193763" y="0"/>
                </a:lnTo>
                <a:lnTo>
                  <a:pt x="4193763" y="4193763"/>
                </a:lnTo>
                <a:lnTo>
                  <a:pt x="0" y="41937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68567" y="4010378"/>
            <a:ext cx="10248168" cy="2378128"/>
          </a:xfrm>
          <a:prstGeom prst="rect">
            <a:avLst/>
          </a:prstGeom>
        </p:spPr>
        <p:txBody>
          <a:bodyPr lIns="0" tIns="0" rIns="0" bIns="0" rtlCol="0" anchor="t">
            <a:spAutoFit/>
          </a:bodyPr>
          <a:lstStyle/>
          <a:p>
            <a:pPr algn="just">
              <a:lnSpc>
                <a:spcPts val="2389"/>
              </a:lnSpc>
            </a:pPr>
            <a:r>
              <a:rPr lang="en-US" sz="2077">
                <a:solidFill>
                  <a:srgbClr val="FFFFFF"/>
                </a:solidFill>
                <a:latin typeface="Anantason UltraExpanded"/>
                <a:ea typeface="Anantason UltraExpanded"/>
                <a:cs typeface="Anantason UltraExpanded"/>
                <a:sym typeface="Anantason UltraExpanded"/>
              </a:rPr>
              <a:t>"To empower leasing companies with a cutting-edge, AI-driven predictive tool that accurately estimates the residual value of vehicles, enabling smarter decision-making, minimizing financial risk, and driving operational efficiency. Our software aims to revolutionize the leasing industry by integrating advanced machine learning algorithms with real-world market trends, vehicle conditions, and historical data, providing an intuitive and scalable solution that adapts to evolving market needs and customer expectations."</a:t>
            </a:r>
          </a:p>
        </p:txBody>
      </p:sp>
      <p:sp>
        <p:nvSpPr>
          <p:cNvPr id="7" name="Freeform 7"/>
          <p:cNvSpPr/>
          <p:nvPr/>
        </p:nvSpPr>
        <p:spPr>
          <a:xfrm>
            <a:off x="8595397" y="1227868"/>
            <a:ext cx="2267591" cy="2267591"/>
          </a:xfrm>
          <a:custGeom>
            <a:avLst/>
            <a:gdLst/>
            <a:ahLst/>
            <a:cxnLst/>
            <a:rect l="l" t="t" r="r" b="b"/>
            <a:pathLst>
              <a:path w="2267591" h="2267591">
                <a:moveTo>
                  <a:pt x="0" y="0"/>
                </a:moveTo>
                <a:lnTo>
                  <a:pt x="2267592" y="0"/>
                </a:lnTo>
                <a:lnTo>
                  <a:pt x="2267592" y="2267591"/>
                </a:lnTo>
                <a:lnTo>
                  <a:pt x="0" y="22675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277796" y="2084901"/>
            <a:ext cx="9670423" cy="3831905"/>
          </a:xfrm>
          <a:custGeom>
            <a:avLst/>
            <a:gdLst/>
            <a:ahLst/>
            <a:cxnLst/>
            <a:rect l="l" t="t" r="r" b="b"/>
            <a:pathLst>
              <a:path w="9670423" h="3831905">
                <a:moveTo>
                  <a:pt x="0" y="0"/>
                </a:moveTo>
                <a:lnTo>
                  <a:pt x="9670422" y="0"/>
                </a:lnTo>
                <a:lnTo>
                  <a:pt x="9670422" y="3831905"/>
                </a:lnTo>
                <a:lnTo>
                  <a:pt x="0" y="3831905"/>
                </a:lnTo>
                <a:lnTo>
                  <a:pt x="0" y="0"/>
                </a:lnTo>
                <a:close/>
              </a:path>
            </a:pathLst>
          </a:custGeom>
          <a:blipFill>
            <a:blip r:embed="rId6"/>
            <a:stretch>
              <a:fillRect/>
            </a:stretch>
          </a:blipFill>
        </p:spPr>
      </p:sp>
      <p:sp>
        <p:nvSpPr>
          <p:cNvPr id="9" name="TextBox 9"/>
          <p:cNvSpPr txBox="1"/>
          <p:nvPr/>
        </p:nvSpPr>
        <p:spPr>
          <a:xfrm>
            <a:off x="1568567" y="6835852"/>
            <a:ext cx="10248168" cy="1480041"/>
          </a:xfrm>
          <a:prstGeom prst="rect">
            <a:avLst/>
          </a:prstGeom>
        </p:spPr>
        <p:txBody>
          <a:bodyPr lIns="0" tIns="0" rIns="0" bIns="0" rtlCol="0" anchor="t">
            <a:spAutoFit/>
          </a:bodyPr>
          <a:lstStyle/>
          <a:p>
            <a:pPr marL="448510" lvl="1" indent="-224255" algn="just">
              <a:lnSpc>
                <a:spcPts val="2389"/>
              </a:lnSpc>
              <a:buFont typeface="Arial"/>
              <a:buChar char="•"/>
            </a:pPr>
            <a:r>
              <a:rPr lang="en-US" sz="2077">
                <a:solidFill>
                  <a:srgbClr val="FFFFFF"/>
                </a:solidFill>
                <a:latin typeface="Anantason UltraExpanded"/>
                <a:ea typeface="Anantason UltraExpanded"/>
                <a:cs typeface="Anantason UltraExpanded"/>
                <a:sym typeface="Anantason UltraExpanded"/>
              </a:rPr>
              <a:t>AI-driven tool to accurately predict vehicle residual values.</a:t>
            </a:r>
          </a:p>
          <a:p>
            <a:pPr marL="448510" lvl="1" indent="-224255" algn="just">
              <a:lnSpc>
                <a:spcPts val="2389"/>
              </a:lnSpc>
              <a:buFont typeface="Arial"/>
              <a:buChar char="•"/>
            </a:pPr>
            <a:r>
              <a:rPr lang="en-US" sz="2077">
                <a:solidFill>
                  <a:srgbClr val="FFFFFF"/>
                </a:solidFill>
                <a:latin typeface="Anantason UltraExpanded"/>
                <a:ea typeface="Anantason UltraExpanded"/>
                <a:cs typeface="Anantason UltraExpanded"/>
                <a:sym typeface="Anantason UltraExpanded"/>
              </a:rPr>
              <a:t>Minimize financial risks and optimize lease terms.</a:t>
            </a:r>
          </a:p>
          <a:p>
            <a:pPr marL="448510" lvl="1" indent="-224255" algn="just">
              <a:lnSpc>
                <a:spcPts val="2389"/>
              </a:lnSpc>
              <a:buFont typeface="Arial"/>
              <a:buChar char="•"/>
            </a:pPr>
            <a:r>
              <a:rPr lang="en-US" sz="2077">
                <a:solidFill>
                  <a:srgbClr val="FFFFFF"/>
                </a:solidFill>
                <a:latin typeface="Anantason UltraExpanded"/>
                <a:ea typeface="Anantason UltraExpanded"/>
                <a:cs typeface="Anantason UltraExpanded"/>
                <a:sym typeface="Anantason UltraExpanded"/>
              </a:rPr>
              <a:t>Integrate market trends, vehicle conditions, and historical data.</a:t>
            </a:r>
          </a:p>
          <a:p>
            <a:pPr marL="448510" lvl="1" indent="-224255" algn="just">
              <a:lnSpc>
                <a:spcPts val="2389"/>
              </a:lnSpc>
              <a:buFont typeface="Arial"/>
              <a:buChar char="•"/>
            </a:pPr>
            <a:r>
              <a:rPr lang="en-US" sz="2077">
                <a:solidFill>
                  <a:srgbClr val="FFFFFF"/>
                </a:solidFill>
                <a:latin typeface="Anantason UltraExpanded"/>
                <a:ea typeface="Anantason UltraExpanded"/>
                <a:cs typeface="Anantason UltraExpanded"/>
                <a:sym typeface="Anantason UltraExpanded"/>
              </a:rPr>
              <a:t>Revolutionize the leasing industry with smarter decision-making.</a:t>
            </a:r>
          </a:p>
          <a:p>
            <a:pPr marL="448510" lvl="1" indent="-224255" algn="just">
              <a:lnSpc>
                <a:spcPts val="2389"/>
              </a:lnSpc>
              <a:buFont typeface="Arial"/>
              <a:buChar char="•"/>
            </a:pPr>
            <a:r>
              <a:rPr lang="en-US" sz="2077">
                <a:solidFill>
                  <a:srgbClr val="FFFFFF"/>
                </a:solidFill>
                <a:latin typeface="Anantason UltraExpanded"/>
                <a:ea typeface="Anantason UltraExpanded"/>
                <a:cs typeface="Anantason UltraExpanded"/>
                <a:sym typeface="Anantason UltraExpanded"/>
              </a:rPr>
              <a:t>Enhance operational efficiency for leasing companies.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2573546" y="3107377"/>
            <a:ext cx="1576938" cy="1548267"/>
          </a:xfrm>
          <a:custGeom>
            <a:avLst/>
            <a:gdLst/>
            <a:ahLst/>
            <a:cxnLst/>
            <a:rect l="l" t="t" r="r" b="b"/>
            <a:pathLst>
              <a:path w="1576938" h="1548267">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998672" y="1578935"/>
            <a:ext cx="12290656" cy="1136476"/>
          </a:xfrm>
          <a:prstGeom prst="rect">
            <a:avLst/>
          </a:prstGeom>
        </p:spPr>
        <p:txBody>
          <a:bodyPr lIns="0" tIns="0" rIns="0" bIns="0" rtlCol="0" anchor="t">
            <a:spAutoFit/>
          </a:bodyPr>
          <a:lstStyle/>
          <a:p>
            <a:pPr algn="ctr">
              <a:lnSpc>
                <a:spcPts val="8696"/>
              </a:lnSpc>
            </a:pPr>
            <a:r>
              <a:rPr lang="en-US" sz="8204">
                <a:solidFill>
                  <a:srgbClr val="8EBFF5"/>
                </a:solidFill>
                <a:latin typeface="Gagalin"/>
                <a:ea typeface="Gagalin"/>
                <a:cs typeface="Gagalin"/>
                <a:sym typeface="Gagalin"/>
              </a:rPr>
              <a:t>SOLUTION </a:t>
            </a:r>
            <a:r>
              <a:rPr lang="en-US" sz="8204">
                <a:solidFill>
                  <a:srgbClr val="FFBD59"/>
                </a:solidFill>
                <a:latin typeface="Gagalin"/>
                <a:ea typeface="Gagalin"/>
                <a:cs typeface="Gagalin"/>
                <a:sym typeface="Gagalin"/>
              </a:rPr>
              <a:t>APPROACH :</a:t>
            </a:r>
          </a:p>
        </p:txBody>
      </p:sp>
      <p:sp>
        <p:nvSpPr>
          <p:cNvPr id="6" name="TextBox 6"/>
          <p:cNvSpPr txBox="1"/>
          <p:nvPr/>
        </p:nvSpPr>
        <p:spPr>
          <a:xfrm>
            <a:off x="2719474" y="3417954"/>
            <a:ext cx="1285081" cy="831862"/>
          </a:xfrm>
          <a:prstGeom prst="rect">
            <a:avLst/>
          </a:prstGeom>
        </p:spPr>
        <p:txBody>
          <a:bodyPr lIns="0" tIns="0" rIns="0" bIns="0" rtlCol="0" anchor="t">
            <a:spAutoFit/>
          </a:bodyPr>
          <a:lstStyle/>
          <a:p>
            <a:pPr algn="ctr">
              <a:lnSpc>
                <a:spcPts val="6910"/>
              </a:lnSpc>
            </a:pPr>
            <a:r>
              <a:rPr lang="en-US" sz="4936">
                <a:solidFill>
                  <a:srgbClr val="FFBD59"/>
                </a:solidFill>
                <a:latin typeface="Anantason UltraExpanded"/>
                <a:ea typeface="Anantason UltraExpanded"/>
                <a:cs typeface="Anantason UltraExpanded"/>
                <a:sym typeface="Anantason UltraExpanded"/>
              </a:rPr>
              <a:t>1</a:t>
            </a:r>
          </a:p>
        </p:txBody>
      </p:sp>
      <p:sp>
        <p:nvSpPr>
          <p:cNvPr id="7" name="TextBox 7"/>
          <p:cNvSpPr txBox="1"/>
          <p:nvPr/>
        </p:nvSpPr>
        <p:spPr>
          <a:xfrm>
            <a:off x="1672747" y="5017594"/>
            <a:ext cx="3594019" cy="3467597"/>
          </a:xfrm>
          <a:prstGeom prst="rect">
            <a:avLst/>
          </a:prstGeom>
        </p:spPr>
        <p:txBody>
          <a:bodyPr lIns="0" tIns="0" rIns="0" bIns="0" rtlCol="0" anchor="t">
            <a:spAutoFit/>
          </a:bodyPr>
          <a:lstStyle/>
          <a:p>
            <a:pPr algn="ctr">
              <a:lnSpc>
                <a:spcPts val="1814"/>
              </a:lnSpc>
            </a:pPr>
            <a:r>
              <a:rPr lang="en-US" sz="1578">
                <a:solidFill>
                  <a:srgbClr val="FFDE59"/>
                </a:solidFill>
                <a:latin typeface="Ample Display"/>
                <a:ea typeface="Ample Display"/>
                <a:cs typeface="Ample Display"/>
                <a:sym typeface="Ample Display"/>
              </a:rPr>
              <a:t>Data Collection &amp; Preprocessing</a:t>
            </a:r>
          </a:p>
          <a:p>
            <a:pPr algn="ctr">
              <a:lnSpc>
                <a:spcPts val="1814"/>
              </a:lnSpc>
            </a:pPr>
            <a:endParaRPr lang="en-US" sz="1578">
              <a:solidFill>
                <a:srgbClr val="FFDE59"/>
              </a:solidFill>
              <a:latin typeface="Ample Display"/>
              <a:ea typeface="Ample Display"/>
              <a:cs typeface="Ample Display"/>
              <a:sym typeface="Ample Display"/>
            </a:endParaRPr>
          </a:p>
          <a:p>
            <a:pPr algn="ctr">
              <a:lnSpc>
                <a:spcPts val="1814"/>
              </a:lnSpc>
            </a:pPr>
            <a:r>
              <a:rPr lang="en-US" sz="1578">
                <a:solidFill>
                  <a:srgbClr val="FFFFFF"/>
                </a:solidFill>
                <a:latin typeface="Anantason UltraExpanded"/>
                <a:ea typeface="Anantason UltraExpanded"/>
                <a:cs typeface="Anantason UltraExpanded"/>
                <a:sym typeface="Anantason UltraExpanded"/>
              </a:rPr>
              <a:t>The first step involves collecting data from various sources, including vehicle-specific data (such as mileage, age, and condition), market trends (like depreciation rates and resale values), and historical lease data. Once the data is gathered, it undergoes preprocessing, where it is cleaned, normalized, and structured to ensure accuracy and consistency in the prediction model.</a:t>
            </a:r>
          </a:p>
        </p:txBody>
      </p:sp>
      <p:sp>
        <p:nvSpPr>
          <p:cNvPr id="8" name="Freeform 8"/>
          <p:cNvSpPr/>
          <p:nvPr/>
        </p:nvSpPr>
        <p:spPr>
          <a:xfrm>
            <a:off x="6377562" y="3107377"/>
            <a:ext cx="1576938" cy="1548267"/>
          </a:xfrm>
          <a:custGeom>
            <a:avLst/>
            <a:gdLst/>
            <a:ahLst/>
            <a:cxnLst/>
            <a:rect l="l" t="t" r="r" b="b"/>
            <a:pathLst>
              <a:path w="1576938" h="1548267">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6523490" y="3417954"/>
            <a:ext cx="1285081" cy="831862"/>
          </a:xfrm>
          <a:prstGeom prst="rect">
            <a:avLst/>
          </a:prstGeom>
        </p:spPr>
        <p:txBody>
          <a:bodyPr lIns="0" tIns="0" rIns="0" bIns="0" rtlCol="0" anchor="t">
            <a:spAutoFit/>
          </a:bodyPr>
          <a:lstStyle/>
          <a:p>
            <a:pPr algn="ctr">
              <a:lnSpc>
                <a:spcPts val="6910"/>
              </a:lnSpc>
            </a:pPr>
            <a:r>
              <a:rPr lang="en-US" sz="4936">
                <a:solidFill>
                  <a:srgbClr val="FFBD59"/>
                </a:solidFill>
                <a:latin typeface="Anantason UltraExpanded"/>
                <a:ea typeface="Anantason UltraExpanded"/>
                <a:cs typeface="Anantason UltraExpanded"/>
                <a:sym typeface="Anantason UltraExpanded"/>
              </a:rPr>
              <a:t>2</a:t>
            </a:r>
          </a:p>
        </p:txBody>
      </p:sp>
      <p:sp>
        <p:nvSpPr>
          <p:cNvPr id="10" name="TextBox 10"/>
          <p:cNvSpPr txBox="1"/>
          <p:nvPr/>
        </p:nvSpPr>
        <p:spPr>
          <a:xfrm>
            <a:off x="5584562" y="5017594"/>
            <a:ext cx="3559438" cy="3906132"/>
          </a:xfrm>
          <a:prstGeom prst="rect">
            <a:avLst/>
          </a:prstGeom>
        </p:spPr>
        <p:txBody>
          <a:bodyPr lIns="0" tIns="0" rIns="0" bIns="0" rtlCol="0" anchor="t">
            <a:spAutoFit/>
          </a:bodyPr>
          <a:lstStyle/>
          <a:p>
            <a:pPr algn="ctr">
              <a:lnSpc>
                <a:spcPts val="1942"/>
              </a:lnSpc>
            </a:pPr>
            <a:r>
              <a:rPr lang="en-US" sz="1688">
                <a:solidFill>
                  <a:srgbClr val="FFDE59"/>
                </a:solidFill>
                <a:latin typeface="Ample Display"/>
                <a:ea typeface="Ample Display"/>
                <a:cs typeface="Ample Display"/>
                <a:sym typeface="Ample Display"/>
              </a:rPr>
              <a:t>Model Development</a:t>
            </a:r>
          </a:p>
          <a:p>
            <a:pPr algn="ctr">
              <a:lnSpc>
                <a:spcPts val="1597"/>
              </a:lnSpc>
            </a:pPr>
            <a:endParaRPr lang="en-US" sz="1688">
              <a:solidFill>
                <a:srgbClr val="FFDE59"/>
              </a:solidFill>
              <a:latin typeface="Ample Display"/>
              <a:ea typeface="Ample Display"/>
              <a:cs typeface="Ample Display"/>
              <a:sym typeface="Ample Display"/>
            </a:endParaRPr>
          </a:p>
          <a:p>
            <a:pPr algn="ctr">
              <a:lnSpc>
                <a:spcPts val="1827"/>
              </a:lnSpc>
            </a:pPr>
            <a:r>
              <a:rPr lang="en-US" sz="1588">
                <a:solidFill>
                  <a:srgbClr val="FFFFFF"/>
                </a:solidFill>
                <a:latin typeface="Anantason UltraExpanded"/>
                <a:ea typeface="Anantason UltraExpanded"/>
                <a:cs typeface="Anantason UltraExpanded"/>
                <a:sym typeface="Anantason UltraExpanded"/>
              </a:rPr>
              <a:t>In this stage, machine learning algorithms are applied to the preprocessed data. Linear Regression is used to capture basic relationships between factors like mileage and residual value. More advanced models, such as Random Forest and Neural Networks, are implemented to capture complex patterns and interactions between variables. The goal is to develop a robust model that predicts the residual value with high accuracy.</a:t>
            </a:r>
          </a:p>
        </p:txBody>
      </p:sp>
      <p:sp>
        <p:nvSpPr>
          <p:cNvPr id="11" name="Freeform 11"/>
          <p:cNvSpPr/>
          <p:nvPr/>
        </p:nvSpPr>
        <p:spPr>
          <a:xfrm>
            <a:off x="10178675" y="3107377"/>
            <a:ext cx="1576938" cy="1548267"/>
          </a:xfrm>
          <a:custGeom>
            <a:avLst/>
            <a:gdLst/>
            <a:ahLst/>
            <a:cxnLst/>
            <a:rect l="l" t="t" r="r" b="b"/>
            <a:pathLst>
              <a:path w="1576938" h="1548267">
                <a:moveTo>
                  <a:pt x="0" y="0"/>
                </a:moveTo>
                <a:lnTo>
                  <a:pt x="1576938" y="0"/>
                </a:lnTo>
                <a:lnTo>
                  <a:pt x="1576938"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324604" y="3417954"/>
            <a:ext cx="1285081" cy="831862"/>
          </a:xfrm>
          <a:prstGeom prst="rect">
            <a:avLst/>
          </a:prstGeom>
        </p:spPr>
        <p:txBody>
          <a:bodyPr lIns="0" tIns="0" rIns="0" bIns="0" rtlCol="0" anchor="t">
            <a:spAutoFit/>
          </a:bodyPr>
          <a:lstStyle/>
          <a:p>
            <a:pPr algn="ctr">
              <a:lnSpc>
                <a:spcPts val="6910"/>
              </a:lnSpc>
            </a:pPr>
            <a:r>
              <a:rPr lang="en-US" sz="4936">
                <a:solidFill>
                  <a:srgbClr val="FFBD59"/>
                </a:solidFill>
                <a:latin typeface="Anantason UltraExpanded"/>
                <a:ea typeface="Anantason UltraExpanded"/>
                <a:cs typeface="Anantason UltraExpanded"/>
                <a:sym typeface="Anantason UltraExpanded"/>
              </a:rPr>
              <a:t>3</a:t>
            </a:r>
          </a:p>
        </p:txBody>
      </p:sp>
      <p:sp>
        <p:nvSpPr>
          <p:cNvPr id="13" name="TextBox 13"/>
          <p:cNvSpPr txBox="1"/>
          <p:nvPr/>
        </p:nvSpPr>
        <p:spPr>
          <a:xfrm>
            <a:off x="9385675" y="5017594"/>
            <a:ext cx="3162938" cy="3667690"/>
          </a:xfrm>
          <a:prstGeom prst="rect">
            <a:avLst/>
          </a:prstGeom>
        </p:spPr>
        <p:txBody>
          <a:bodyPr lIns="0" tIns="0" rIns="0" bIns="0" rtlCol="0" anchor="t">
            <a:spAutoFit/>
          </a:bodyPr>
          <a:lstStyle/>
          <a:p>
            <a:pPr algn="ctr">
              <a:lnSpc>
                <a:spcPts val="1827"/>
              </a:lnSpc>
            </a:pPr>
            <a:r>
              <a:rPr lang="en-US" sz="1588">
                <a:solidFill>
                  <a:srgbClr val="FFDE59"/>
                </a:solidFill>
                <a:latin typeface="Ample Display"/>
                <a:ea typeface="Ample Display"/>
                <a:cs typeface="Ample Display"/>
                <a:sym typeface="Ample Display"/>
              </a:rPr>
              <a:t>Prediction &amp; Evaluation</a:t>
            </a:r>
          </a:p>
          <a:p>
            <a:pPr algn="ctr">
              <a:lnSpc>
                <a:spcPts val="1597"/>
              </a:lnSpc>
            </a:pPr>
            <a:endParaRPr lang="en-US" sz="1588">
              <a:solidFill>
                <a:srgbClr val="FFDE59"/>
              </a:solidFill>
              <a:latin typeface="Ample Display"/>
              <a:ea typeface="Ample Display"/>
              <a:cs typeface="Ample Display"/>
              <a:sym typeface="Ample Display"/>
            </a:endParaRPr>
          </a:p>
          <a:p>
            <a:pPr algn="ctr">
              <a:lnSpc>
                <a:spcPts val="1827"/>
              </a:lnSpc>
            </a:pPr>
            <a:r>
              <a:rPr lang="en-US" sz="1588">
                <a:solidFill>
                  <a:srgbClr val="FFFFFF"/>
                </a:solidFill>
                <a:latin typeface="Anantason UltraExpanded"/>
                <a:ea typeface="Anantason UltraExpanded"/>
                <a:cs typeface="Anantason UltraExpanded"/>
                <a:sym typeface="Anantason UltraExpanded"/>
              </a:rPr>
              <a:t>The developed models are then tested using real-world data. Evaluation metrics like Mean Absolute Error (MAE) and R-squared are used to assess the performance and accuracy of the predictions. Continuous refinement is done through techniques such as cross-validation to ensure the model generalizes well across various scenarios and data points.</a:t>
            </a:r>
          </a:p>
        </p:txBody>
      </p:sp>
      <p:sp>
        <p:nvSpPr>
          <p:cNvPr id="14" name="Freeform 14"/>
          <p:cNvSpPr/>
          <p:nvPr/>
        </p:nvSpPr>
        <p:spPr>
          <a:xfrm>
            <a:off x="13979788" y="3107377"/>
            <a:ext cx="1576938" cy="1548267"/>
          </a:xfrm>
          <a:custGeom>
            <a:avLst/>
            <a:gdLst/>
            <a:ahLst/>
            <a:cxnLst/>
            <a:rect l="l" t="t" r="r" b="b"/>
            <a:pathLst>
              <a:path w="1576938" h="1548267">
                <a:moveTo>
                  <a:pt x="0" y="0"/>
                </a:moveTo>
                <a:lnTo>
                  <a:pt x="1576939" y="0"/>
                </a:lnTo>
                <a:lnTo>
                  <a:pt x="1576939" y="1548267"/>
                </a:lnTo>
                <a:lnTo>
                  <a:pt x="0" y="1548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4125717" y="3417954"/>
            <a:ext cx="1285081" cy="831862"/>
          </a:xfrm>
          <a:prstGeom prst="rect">
            <a:avLst/>
          </a:prstGeom>
        </p:spPr>
        <p:txBody>
          <a:bodyPr lIns="0" tIns="0" rIns="0" bIns="0" rtlCol="0" anchor="t">
            <a:spAutoFit/>
          </a:bodyPr>
          <a:lstStyle/>
          <a:p>
            <a:pPr algn="ctr">
              <a:lnSpc>
                <a:spcPts val="6910"/>
              </a:lnSpc>
            </a:pPr>
            <a:r>
              <a:rPr lang="en-US" sz="4936">
                <a:solidFill>
                  <a:srgbClr val="FFBD59"/>
                </a:solidFill>
                <a:latin typeface="Anantason UltraExpanded"/>
                <a:ea typeface="Anantason UltraExpanded"/>
                <a:cs typeface="Anantason UltraExpanded"/>
                <a:sym typeface="Anantason UltraExpanded"/>
              </a:rPr>
              <a:t>4</a:t>
            </a:r>
          </a:p>
        </p:txBody>
      </p:sp>
      <p:sp>
        <p:nvSpPr>
          <p:cNvPr id="16" name="TextBox 16"/>
          <p:cNvSpPr txBox="1"/>
          <p:nvPr/>
        </p:nvSpPr>
        <p:spPr>
          <a:xfrm>
            <a:off x="13186788" y="5017594"/>
            <a:ext cx="3162938" cy="3896290"/>
          </a:xfrm>
          <a:prstGeom prst="rect">
            <a:avLst/>
          </a:prstGeom>
        </p:spPr>
        <p:txBody>
          <a:bodyPr lIns="0" tIns="0" rIns="0" bIns="0" rtlCol="0" anchor="t">
            <a:spAutoFit/>
          </a:bodyPr>
          <a:lstStyle/>
          <a:p>
            <a:pPr algn="ctr">
              <a:lnSpc>
                <a:spcPts val="1827"/>
              </a:lnSpc>
            </a:pPr>
            <a:r>
              <a:rPr lang="en-US" sz="1588">
                <a:solidFill>
                  <a:srgbClr val="FFDE59"/>
                </a:solidFill>
                <a:latin typeface="Ample Display"/>
                <a:ea typeface="Ample Display"/>
                <a:cs typeface="Ample Display"/>
                <a:sym typeface="Ample Display"/>
              </a:rPr>
              <a:t>Deployment &amp; User Interface</a:t>
            </a:r>
          </a:p>
          <a:p>
            <a:pPr algn="ctr">
              <a:lnSpc>
                <a:spcPts val="1597"/>
              </a:lnSpc>
            </a:pPr>
            <a:endParaRPr lang="en-US" sz="1588">
              <a:solidFill>
                <a:srgbClr val="FFDE59"/>
              </a:solidFill>
              <a:latin typeface="Ample Display"/>
              <a:ea typeface="Ample Display"/>
              <a:cs typeface="Ample Display"/>
              <a:sym typeface="Ample Display"/>
            </a:endParaRPr>
          </a:p>
          <a:p>
            <a:pPr algn="ctr">
              <a:lnSpc>
                <a:spcPts val="1827"/>
              </a:lnSpc>
            </a:pPr>
            <a:r>
              <a:rPr lang="en-US" sz="1588">
                <a:solidFill>
                  <a:srgbClr val="FFFFFF"/>
                </a:solidFill>
                <a:latin typeface="Anantason UltraExpanded"/>
                <a:ea typeface="Anantason UltraExpanded"/>
                <a:cs typeface="Anantason UltraExpanded"/>
                <a:sym typeface="Anantason UltraExpanded"/>
              </a:rPr>
              <a:t>Once the model is optimized, it is deployed as a cloud-based solution. A user-friendly interface is created, allowing leasing companies to input relevant vehicle data (e.g., mileage, condition) and receive instant residual value predictions. This interface is designed to be intuitive and accessible, offering real-time insights and actionable predictions for improving lease terms and risk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grpSp>
        <p:nvGrpSpPr>
          <p:cNvPr id="4" name="Group 4"/>
          <p:cNvGrpSpPr/>
          <p:nvPr/>
        </p:nvGrpSpPr>
        <p:grpSpPr>
          <a:xfrm>
            <a:off x="1882225" y="3248580"/>
            <a:ext cx="4577413" cy="4981310"/>
            <a:chOff x="0" y="0"/>
            <a:chExt cx="1205574" cy="1311950"/>
          </a:xfrm>
        </p:grpSpPr>
        <p:sp>
          <p:nvSpPr>
            <p:cNvPr id="5" name="Freeform 5"/>
            <p:cNvSpPr/>
            <p:nvPr/>
          </p:nvSpPr>
          <p:spPr>
            <a:xfrm>
              <a:off x="0" y="0"/>
              <a:ext cx="1205574" cy="1311950"/>
            </a:xfrm>
            <a:custGeom>
              <a:avLst/>
              <a:gdLst/>
              <a:ahLst/>
              <a:cxnLst/>
              <a:rect l="l" t="t" r="r" b="b"/>
              <a:pathLst>
                <a:path w="1205574" h="1311950">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id="6" name="TextBox 6"/>
            <p:cNvSpPr txBox="1"/>
            <p:nvPr/>
          </p:nvSpPr>
          <p:spPr>
            <a:xfrm>
              <a:off x="0" y="-38100"/>
              <a:ext cx="1205574" cy="13500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855294" y="3248580"/>
            <a:ext cx="4577413" cy="4981310"/>
            <a:chOff x="0" y="0"/>
            <a:chExt cx="1205574" cy="1311950"/>
          </a:xfrm>
        </p:grpSpPr>
        <p:sp>
          <p:nvSpPr>
            <p:cNvPr id="8" name="Freeform 8"/>
            <p:cNvSpPr/>
            <p:nvPr/>
          </p:nvSpPr>
          <p:spPr>
            <a:xfrm>
              <a:off x="0" y="0"/>
              <a:ext cx="1205574" cy="1311950"/>
            </a:xfrm>
            <a:custGeom>
              <a:avLst/>
              <a:gdLst/>
              <a:ahLst/>
              <a:cxnLst/>
              <a:rect l="l" t="t" r="r" b="b"/>
              <a:pathLst>
                <a:path w="1205574" h="1311950">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id="9" name="TextBox 9"/>
            <p:cNvSpPr txBox="1"/>
            <p:nvPr/>
          </p:nvSpPr>
          <p:spPr>
            <a:xfrm>
              <a:off x="0" y="-38100"/>
              <a:ext cx="1205574" cy="13500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828363" y="3248580"/>
            <a:ext cx="4577413" cy="4981310"/>
            <a:chOff x="0" y="0"/>
            <a:chExt cx="1205574" cy="1311950"/>
          </a:xfrm>
        </p:grpSpPr>
        <p:sp>
          <p:nvSpPr>
            <p:cNvPr id="11" name="Freeform 11"/>
            <p:cNvSpPr/>
            <p:nvPr/>
          </p:nvSpPr>
          <p:spPr>
            <a:xfrm>
              <a:off x="0" y="0"/>
              <a:ext cx="1205574" cy="1311950"/>
            </a:xfrm>
            <a:custGeom>
              <a:avLst/>
              <a:gdLst/>
              <a:ahLst/>
              <a:cxnLst/>
              <a:rect l="l" t="t" r="r" b="b"/>
              <a:pathLst>
                <a:path w="1205574" h="1311950">
                  <a:moveTo>
                    <a:pt x="25370" y="0"/>
                  </a:moveTo>
                  <a:lnTo>
                    <a:pt x="1180204" y="0"/>
                  </a:lnTo>
                  <a:cubicBezTo>
                    <a:pt x="1186932" y="0"/>
                    <a:pt x="1193385" y="2673"/>
                    <a:pt x="1198143" y="7431"/>
                  </a:cubicBezTo>
                  <a:cubicBezTo>
                    <a:pt x="1202901" y="12188"/>
                    <a:pt x="1205574" y="18641"/>
                    <a:pt x="1205574" y="25370"/>
                  </a:cubicBezTo>
                  <a:lnTo>
                    <a:pt x="1205574" y="1286580"/>
                  </a:lnTo>
                  <a:cubicBezTo>
                    <a:pt x="1205574" y="1293309"/>
                    <a:pt x="1202901" y="1299761"/>
                    <a:pt x="1198143" y="1304519"/>
                  </a:cubicBezTo>
                  <a:cubicBezTo>
                    <a:pt x="1193385" y="1309277"/>
                    <a:pt x="1186932" y="1311950"/>
                    <a:pt x="1180204" y="1311950"/>
                  </a:cubicBezTo>
                  <a:lnTo>
                    <a:pt x="25370" y="1311950"/>
                  </a:lnTo>
                  <a:cubicBezTo>
                    <a:pt x="18641" y="1311950"/>
                    <a:pt x="12188" y="1309277"/>
                    <a:pt x="7431" y="1304519"/>
                  </a:cubicBezTo>
                  <a:cubicBezTo>
                    <a:pt x="2673" y="1299761"/>
                    <a:pt x="0" y="1293309"/>
                    <a:pt x="0" y="1286580"/>
                  </a:cubicBezTo>
                  <a:lnTo>
                    <a:pt x="0" y="25370"/>
                  </a:lnTo>
                  <a:cubicBezTo>
                    <a:pt x="0" y="18641"/>
                    <a:pt x="2673" y="12188"/>
                    <a:pt x="7431" y="7431"/>
                  </a:cubicBezTo>
                  <a:cubicBezTo>
                    <a:pt x="12188" y="2673"/>
                    <a:pt x="18641" y="0"/>
                    <a:pt x="25370" y="0"/>
                  </a:cubicBezTo>
                  <a:close/>
                </a:path>
              </a:pathLst>
            </a:custGeom>
            <a:solidFill>
              <a:srgbClr val="000000">
                <a:alpha val="0"/>
              </a:srgbClr>
            </a:solidFill>
            <a:ln w="38100" cap="sq">
              <a:solidFill>
                <a:srgbClr val="FFFFFF"/>
              </a:solidFill>
              <a:prstDash val="solid"/>
              <a:miter/>
            </a:ln>
          </p:spPr>
        </p:sp>
        <p:sp>
          <p:nvSpPr>
            <p:cNvPr id="12" name="TextBox 12"/>
            <p:cNvSpPr txBox="1"/>
            <p:nvPr/>
          </p:nvSpPr>
          <p:spPr>
            <a:xfrm>
              <a:off x="0" y="-38100"/>
              <a:ext cx="1205574" cy="135005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77833" y="2142834"/>
            <a:ext cx="17332335" cy="885317"/>
          </a:xfrm>
          <a:prstGeom prst="rect">
            <a:avLst/>
          </a:prstGeom>
        </p:spPr>
        <p:txBody>
          <a:bodyPr lIns="0" tIns="0" rIns="0" bIns="0" rtlCol="0" anchor="t">
            <a:spAutoFit/>
          </a:bodyPr>
          <a:lstStyle/>
          <a:p>
            <a:pPr algn="ctr">
              <a:lnSpc>
                <a:spcPts val="6783"/>
              </a:lnSpc>
            </a:pPr>
            <a:r>
              <a:rPr lang="en-US" sz="6399" b="1">
                <a:solidFill>
                  <a:srgbClr val="FFBD59"/>
                </a:solidFill>
                <a:latin typeface="Anantason UltraExpanded Bold"/>
                <a:ea typeface="Anantason UltraExpanded Bold"/>
                <a:cs typeface="Anantason UltraExpanded Bold"/>
                <a:sym typeface="Anantason UltraExpanded Bold"/>
              </a:rPr>
              <a:t>OBJECTIVES</a:t>
            </a:r>
          </a:p>
        </p:txBody>
      </p:sp>
      <p:sp>
        <p:nvSpPr>
          <p:cNvPr id="14" name="TextBox 14"/>
          <p:cNvSpPr txBox="1"/>
          <p:nvPr/>
        </p:nvSpPr>
        <p:spPr>
          <a:xfrm>
            <a:off x="2268168" y="4596099"/>
            <a:ext cx="3806075" cy="1222941"/>
          </a:xfrm>
          <a:prstGeom prst="rect">
            <a:avLst/>
          </a:prstGeom>
        </p:spPr>
        <p:txBody>
          <a:bodyPr lIns="0" tIns="0" rIns="0" bIns="0" rtlCol="0" anchor="t">
            <a:spAutoFit/>
          </a:bodyPr>
          <a:lstStyle/>
          <a:p>
            <a:pPr algn="just">
              <a:lnSpc>
                <a:spcPts val="2402"/>
              </a:lnSpc>
            </a:pPr>
            <a:r>
              <a:rPr lang="en-US" sz="2089">
                <a:solidFill>
                  <a:srgbClr val="FFFFFF"/>
                </a:solidFill>
                <a:latin typeface="Anantason UltraExpanded"/>
                <a:ea typeface="Anantason UltraExpanded"/>
                <a:cs typeface="Anantason UltraExpanded"/>
                <a:sym typeface="Anantason UltraExpanded"/>
              </a:rPr>
              <a:t>Develop a predictive model to estimate the residual value of vehicles more accurately.</a:t>
            </a:r>
          </a:p>
        </p:txBody>
      </p:sp>
      <p:sp>
        <p:nvSpPr>
          <p:cNvPr id="15" name="TextBox 15"/>
          <p:cNvSpPr txBox="1"/>
          <p:nvPr/>
        </p:nvSpPr>
        <p:spPr>
          <a:xfrm>
            <a:off x="2134498" y="3892227"/>
            <a:ext cx="4072866" cy="412507"/>
          </a:xfrm>
          <a:prstGeom prst="rect">
            <a:avLst/>
          </a:prstGeom>
        </p:spPr>
        <p:txBody>
          <a:bodyPr lIns="0" tIns="0" rIns="0" bIns="0" rtlCol="0" anchor="t">
            <a:spAutoFit/>
          </a:bodyPr>
          <a:lstStyle/>
          <a:p>
            <a:pPr algn="ctr">
              <a:lnSpc>
                <a:spcPts val="3227"/>
              </a:lnSpc>
            </a:pPr>
            <a:r>
              <a:rPr lang="en-US" sz="2806" b="1">
                <a:solidFill>
                  <a:srgbClr val="FFFFFF"/>
                </a:solidFill>
                <a:latin typeface="Anantason UltraExpanded Bold"/>
                <a:ea typeface="Anantason UltraExpanded Bold"/>
                <a:cs typeface="Anantason UltraExpanded Bold"/>
                <a:sym typeface="Anantason UltraExpanded Bold"/>
              </a:rPr>
              <a:t>OBJECTIVE </a:t>
            </a:r>
          </a:p>
        </p:txBody>
      </p:sp>
      <p:sp>
        <p:nvSpPr>
          <p:cNvPr id="16" name="TextBox 16"/>
          <p:cNvSpPr txBox="1"/>
          <p:nvPr/>
        </p:nvSpPr>
        <p:spPr>
          <a:xfrm>
            <a:off x="7241237" y="4596099"/>
            <a:ext cx="3805525" cy="1287710"/>
          </a:xfrm>
          <a:prstGeom prst="rect">
            <a:avLst/>
          </a:prstGeom>
        </p:spPr>
        <p:txBody>
          <a:bodyPr lIns="0" tIns="0" rIns="0" bIns="0" rtlCol="0" anchor="t">
            <a:spAutoFit/>
          </a:bodyPr>
          <a:lstStyle/>
          <a:p>
            <a:pPr algn="just">
              <a:lnSpc>
                <a:spcPts val="2057"/>
              </a:lnSpc>
            </a:pPr>
            <a:r>
              <a:rPr lang="en-US" sz="1788">
                <a:solidFill>
                  <a:srgbClr val="FFFFFF"/>
                </a:solidFill>
                <a:latin typeface="Anantason UltraExpanded"/>
                <a:ea typeface="Anantason UltraExpanded"/>
                <a:cs typeface="Anantason UltraExpanded"/>
                <a:sym typeface="Anantason UltraExpanded"/>
              </a:rPr>
              <a:t>To provide a tool for leasing companies to improve lease terms, avoid overestimations, and minimize end-of-lease financial losses.</a:t>
            </a:r>
          </a:p>
        </p:txBody>
      </p:sp>
      <p:sp>
        <p:nvSpPr>
          <p:cNvPr id="17" name="TextBox 17"/>
          <p:cNvSpPr txBox="1"/>
          <p:nvPr/>
        </p:nvSpPr>
        <p:spPr>
          <a:xfrm>
            <a:off x="7107567" y="3892227"/>
            <a:ext cx="4072866" cy="412507"/>
          </a:xfrm>
          <a:prstGeom prst="rect">
            <a:avLst/>
          </a:prstGeom>
        </p:spPr>
        <p:txBody>
          <a:bodyPr lIns="0" tIns="0" rIns="0" bIns="0" rtlCol="0" anchor="t">
            <a:spAutoFit/>
          </a:bodyPr>
          <a:lstStyle/>
          <a:p>
            <a:pPr algn="ctr">
              <a:lnSpc>
                <a:spcPts val="3227"/>
              </a:lnSpc>
            </a:pPr>
            <a:r>
              <a:rPr lang="en-US" sz="2806" b="1">
                <a:solidFill>
                  <a:srgbClr val="FFFFFF"/>
                </a:solidFill>
                <a:latin typeface="Anantason UltraExpanded Bold"/>
                <a:ea typeface="Anantason UltraExpanded Bold"/>
                <a:cs typeface="Anantason UltraExpanded Bold"/>
                <a:sym typeface="Anantason UltraExpanded Bold"/>
              </a:rPr>
              <a:t>GOAL</a:t>
            </a:r>
          </a:p>
        </p:txBody>
      </p:sp>
      <p:sp>
        <p:nvSpPr>
          <p:cNvPr id="18" name="TextBox 18"/>
          <p:cNvSpPr txBox="1"/>
          <p:nvPr/>
        </p:nvSpPr>
        <p:spPr>
          <a:xfrm>
            <a:off x="12214306" y="4777393"/>
            <a:ext cx="3805525" cy="860355"/>
          </a:xfrm>
          <a:prstGeom prst="rect">
            <a:avLst/>
          </a:prstGeom>
        </p:spPr>
        <p:txBody>
          <a:bodyPr lIns="0" tIns="0" rIns="0" bIns="0" rtlCol="0" anchor="t">
            <a:spAutoFit/>
          </a:bodyPr>
          <a:lstStyle/>
          <a:p>
            <a:pPr algn="just">
              <a:lnSpc>
                <a:spcPts val="2287"/>
              </a:lnSpc>
            </a:pPr>
            <a:r>
              <a:rPr lang="en-US" sz="1988">
                <a:solidFill>
                  <a:srgbClr val="FFFFFF"/>
                </a:solidFill>
                <a:latin typeface="Anantason UltraExpanded"/>
                <a:ea typeface="Anantason UltraExpanded"/>
                <a:cs typeface="Anantason UltraExpanded"/>
                <a:sym typeface="Anantason UltraExpanded"/>
              </a:rPr>
              <a:t>Reduce prediction error rate and enhance forecast accuracy.</a:t>
            </a:r>
          </a:p>
        </p:txBody>
      </p:sp>
      <p:sp>
        <p:nvSpPr>
          <p:cNvPr id="19" name="TextBox 19"/>
          <p:cNvSpPr txBox="1"/>
          <p:nvPr/>
        </p:nvSpPr>
        <p:spPr>
          <a:xfrm>
            <a:off x="12080636" y="3892227"/>
            <a:ext cx="4072866" cy="671873"/>
          </a:xfrm>
          <a:prstGeom prst="rect">
            <a:avLst/>
          </a:prstGeom>
        </p:spPr>
        <p:txBody>
          <a:bodyPr lIns="0" tIns="0" rIns="0" bIns="0" rtlCol="0" anchor="t">
            <a:spAutoFit/>
          </a:bodyPr>
          <a:lstStyle/>
          <a:p>
            <a:pPr algn="ctr">
              <a:lnSpc>
                <a:spcPts val="2652"/>
              </a:lnSpc>
            </a:pPr>
            <a:r>
              <a:rPr lang="en-US" sz="2306" b="1">
                <a:solidFill>
                  <a:srgbClr val="FFFFFF"/>
                </a:solidFill>
                <a:latin typeface="Anantason UltraExpanded Bold"/>
                <a:ea typeface="Anantason UltraExpanded Bold"/>
                <a:cs typeface="Anantason UltraExpanded Bold"/>
                <a:sym typeface="Anantason UltraExpanded Bold"/>
              </a:rPr>
              <a:t>KEY PERFORMANCE INDICATOR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831265"/>
          </a:xfrm>
          <a:custGeom>
            <a:avLst/>
            <a:gdLst/>
            <a:ahLst/>
            <a:cxnLst/>
            <a:rect l="l" t="t" r="r" b="b"/>
            <a:pathLst>
              <a:path w="16230600" h="7831265">
                <a:moveTo>
                  <a:pt x="0" y="0"/>
                </a:moveTo>
                <a:lnTo>
                  <a:pt x="16230600" y="0"/>
                </a:lnTo>
                <a:lnTo>
                  <a:pt x="16230600" y="7831264"/>
                </a:lnTo>
                <a:lnTo>
                  <a:pt x="0" y="7831264"/>
                </a:lnTo>
                <a:lnTo>
                  <a:pt x="0" y="0"/>
                </a:lnTo>
                <a:close/>
              </a:path>
            </a:pathLst>
          </a:custGeom>
          <a:blipFill>
            <a:blip r:embed="rId3"/>
            <a:stretch>
              <a:fillRect/>
            </a:stretch>
          </a:blipFill>
        </p:spPr>
      </p:sp>
      <p:sp>
        <p:nvSpPr>
          <p:cNvPr id="4" name="Freeform 4"/>
          <p:cNvSpPr/>
          <p:nvPr/>
        </p:nvSpPr>
        <p:spPr>
          <a:xfrm>
            <a:off x="-1647251" y="1227868"/>
            <a:ext cx="8810354" cy="10646953"/>
          </a:xfrm>
          <a:custGeom>
            <a:avLst/>
            <a:gdLst/>
            <a:ahLst/>
            <a:cxnLst/>
            <a:rect l="l" t="t" r="r" b="b"/>
            <a:pathLst>
              <a:path w="8810354" h="10646953">
                <a:moveTo>
                  <a:pt x="0" y="0"/>
                </a:moveTo>
                <a:lnTo>
                  <a:pt x="8810354" y="0"/>
                </a:lnTo>
                <a:lnTo>
                  <a:pt x="8810354" y="10646953"/>
                </a:lnTo>
                <a:lnTo>
                  <a:pt x="0" y="10646953"/>
                </a:lnTo>
                <a:lnTo>
                  <a:pt x="0" y="0"/>
                </a:lnTo>
                <a:close/>
              </a:path>
            </a:pathLst>
          </a:custGeom>
          <a:blipFill>
            <a:blip r:embed="rId4"/>
            <a:stretch>
              <a:fillRect/>
            </a:stretch>
          </a:blipFill>
        </p:spPr>
      </p:sp>
      <p:sp>
        <p:nvSpPr>
          <p:cNvPr id="5" name="TextBox 5"/>
          <p:cNvSpPr txBox="1"/>
          <p:nvPr/>
        </p:nvSpPr>
        <p:spPr>
          <a:xfrm>
            <a:off x="3013554" y="1423700"/>
            <a:ext cx="12630487" cy="1604998"/>
          </a:xfrm>
          <a:prstGeom prst="rect">
            <a:avLst/>
          </a:prstGeom>
        </p:spPr>
        <p:txBody>
          <a:bodyPr lIns="0" tIns="0" rIns="0" bIns="0" rtlCol="0" anchor="t">
            <a:spAutoFit/>
          </a:bodyPr>
          <a:lstStyle/>
          <a:p>
            <a:pPr algn="ctr">
              <a:lnSpc>
                <a:spcPts val="12211"/>
              </a:lnSpc>
            </a:pPr>
            <a:r>
              <a:rPr lang="en-US" sz="11519">
                <a:solidFill>
                  <a:srgbClr val="FFBD59"/>
                </a:solidFill>
                <a:latin typeface="Gagalin"/>
                <a:ea typeface="Gagalin"/>
                <a:cs typeface="Gagalin"/>
                <a:sym typeface="Gagalin"/>
              </a:rPr>
              <a:t>PROJECT SCOPE</a:t>
            </a:r>
          </a:p>
        </p:txBody>
      </p:sp>
      <p:sp>
        <p:nvSpPr>
          <p:cNvPr id="6" name="Freeform 6"/>
          <p:cNvSpPr/>
          <p:nvPr/>
        </p:nvSpPr>
        <p:spPr>
          <a:xfrm>
            <a:off x="11951325" y="6551344"/>
            <a:ext cx="5198659" cy="5160851"/>
          </a:xfrm>
          <a:custGeom>
            <a:avLst/>
            <a:gdLst/>
            <a:ahLst/>
            <a:cxnLst/>
            <a:rect l="l" t="t" r="r" b="b"/>
            <a:pathLst>
              <a:path w="5198659" h="5160851">
                <a:moveTo>
                  <a:pt x="0" y="0"/>
                </a:moveTo>
                <a:lnTo>
                  <a:pt x="5198659" y="0"/>
                </a:lnTo>
                <a:lnTo>
                  <a:pt x="5198659" y="5160851"/>
                </a:lnTo>
                <a:lnTo>
                  <a:pt x="0" y="51608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124892" y="1875658"/>
            <a:ext cx="4050185" cy="4020729"/>
          </a:xfrm>
          <a:custGeom>
            <a:avLst/>
            <a:gdLst/>
            <a:ahLst/>
            <a:cxnLst/>
            <a:rect l="l" t="t" r="r" b="b"/>
            <a:pathLst>
              <a:path w="4050185" h="4020729">
                <a:moveTo>
                  <a:pt x="0" y="0"/>
                </a:moveTo>
                <a:lnTo>
                  <a:pt x="4050185" y="0"/>
                </a:lnTo>
                <a:lnTo>
                  <a:pt x="4050185" y="4020729"/>
                </a:lnTo>
                <a:lnTo>
                  <a:pt x="0" y="40207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5368838" y="3434802"/>
            <a:ext cx="6999273" cy="1146331"/>
          </a:xfrm>
          <a:prstGeom prst="rect">
            <a:avLst/>
          </a:prstGeom>
        </p:spPr>
        <p:txBody>
          <a:bodyPr lIns="0" tIns="0" rIns="0" bIns="0" rtlCol="0" anchor="t">
            <a:spAutoFit/>
          </a:bodyPr>
          <a:lstStyle/>
          <a:p>
            <a:pPr marL="666576" lvl="1" indent="-333288" algn="ctr">
              <a:lnSpc>
                <a:spcPts val="2778"/>
              </a:lnSpc>
              <a:buFont typeface="Arial"/>
              <a:buChar char="•"/>
            </a:pPr>
            <a:r>
              <a:rPr lang="en-US" sz="3087" spc="-61">
                <a:solidFill>
                  <a:srgbClr val="FFDE59"/>
                </a:solidFill>
                <a:latin typeface="Ample Display"/>
                <a:ea typeface="Ample Display"/>
                <a:cs typeface="Ample Display"/>
                <a:sym typeface="Ample Display"/>
              </a:rPr>
              <a:t>ANALYSIS OF KEY VEHICLE AND MARKET DATA AFFECTING RESIDUAL VALUE.</a:t>
            </a:r>
          </a:p>
        </p:txBody>
      </p:sp>
      <p:sp>
        <p:nvSpPr>
          <p:cNvPr id="9" name="TextBox 9"/>
          <p:cNvSpPr txBox="1"/>
          <p:nvPr/>
        </p:nvSpPr>
        <p:spPr>
          <a:xfrm>
            <a:off x="5475039" y="4983710"/>
            <a:ext cx="6999273" cy="1146331"/>
          </a:xfrm>
          <a:prstGeom prst="rect">
            <a:avLst/>
          </a:prstGeom>
        </p:spPr>
        <p:txBody>
          <a:bodyPr lIns="0" tIns="0" rIns="0" bIns="0" rtlCol="0" anchor="t">
            <a:spAutoFit/>
          </a:bodyPr>
          <a:lstStyle/>
          <a:p>
            <a:pPr marL="666576" lvl="1" indent="-333288" algn="ctr">
              <a:lnSpc>
                <a:spcPts val="2778"/>
              </a:lnSpc>
              <a:buFont typeface="Arial"/>
              <a:buChar char="•"/>
            </a:pPr>
            <a:r>
              <a:rPr lang="en-US" sz="3087" spc="-61">
                <a:solidFill>
                  <a:srgbClr val="FFDE59"/>
                </a:solidFill>
                <a:latin typeface="Ample Display"/>
                <a:ea typeface="Ample Display"/>
                <a:cs typeface="Ample Display"/>
                <a:sym typeface="Ample Display"/>
              </a:rPr>
              <a:t>APPLICATION OF MACHINE LEARNING ALGORITHMS FOR PREDICTION.</a:t>
            </a:r>
          </a:p>
        </p:txBody>
      </p:sp>
      <p:sp>
        <p:nvSpPr>
          <p:cNvPr id="10" name="TextBox 10"/>
          <p:cNvSpPr txBox="1"/>
          <p:nvPr/>
        </p:nvSpPr>
        <p:spPr>
          <a:xfrm>
            <a:off x="5644363" y="7005961"/>
            <a:ext cx="6999273" cy="1146331"/>
          </a:xfrm>
          <a:prstGeom prst="rect">
            <a:avLst/>
          </a:prstGeom>
        </p:spPr>
        <p:txBody>
          <a:bodyPr lIns="0" tIns="0" rIns="0" bIns="0" rtlCol="0" anchor="t">
            <a:spAutoFit/>
          </a:bodyPr>
          <a:lstStyle/>
          <a:p>
            <a:pPr marL="666576" lvl="1" indent="-333288" algn="ctr">
              <a:lnSpc>
                <a:spcPts val="2778"/>
              </a:lnSpc>
              <a:buFont typeface="Arial"/>
              <a:buChar char="•"/>
            </a:pPr>
            <a:r>
              <a:rPr lang="en-US" sz="3087" spc="-61">
                <a:solidFill>
                  <a:srgbClr val="FFDE59"/>
                </a:solidFill>
                <a:latin typeface="Ample Display"/>
                <a:ea typeface="Ample Display"/>
                <a:cs typeface="Ample Display"/>
                <a:sym typeface="Ample Display"/>
              </a:rPr>
              <a:t>DEVELOPMENT OF A USER-FRIENDLY INTERFACE FOR LEASING COMPANIES.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667180"/>
          </a:xfrm>
          <a:custGeom>
            <a:avLst/>
            <a:gdLst/>
            <a:ahLst/>
            <a:cxnLst/>
            <a:rect l="l" t="t" r="r" b="b"/>
            <a:pathLst>
              <a:path w="16230600" h="7667180">
                <a:moveTo>
                  <a:pt x="0" y="0"/>
                </a:moveTo>
                <a:lnTo>
                  <a:pt x="16230600" y="0"/>
                </a:lnTo>
                <a:lnTo>
                  <a:pt x="16230600" y="7667180"/>
                </a:lnTo>
                <a:lnTo>
                  <a:pt x="0" y="7667180"/>
                </a:lnTo>
                <a:lnTo>
                  <a:pt x="0" y="0"/>
                </a:lnTo>
                <a:close/>
              </a:path>
            </a:pathLst>
          </a:custGeom>
          <a:blipFill>
            <a:blip r:embed="rId3"/>
            <a:stretch>
              <a:fillRect b="-2140"/>
            </a:stretch>
          </a:blipFill>
        </p:spPr>
      </p:sp>
      <p:grpSp>
        <p:nvGrpSpPr>
          <p:cNvPr id="4" name="Group 4"/>
          <p:cNvGrpSpPr>
            <a:grpSpLocks noChangeAspect="1"/>
          </p:cNvGrpSpPr>
          <p:nvPr/>
        </p:nvGrpSpPr>
        <p:grpSpPr>
          <a:xfrm>
            <a:off x="10872847" y="1873093"/>
            <a:ext cx="6540813" cy="6540813"/>
            <a:chOff x="0" y="0"/>
            <a:chExt cx="1719072" cy="1719072"/>
          </a:xfrm>
        </p:grpSpPr>
        <p:sp>
          <p:nvSpPr>
            <p:cNvPr id="5" name="Freeform 5"/>
            <p:cNvSpPr/>
            <p:nvPr/>
          </p:nvSpPr>
          <p:spPr>
            <a:xfrm>
              <a:off x="0" y="0"/>
              <a:ext cx="1719072" cy="1719072"/>
            </a:xfrm>
            <a:custGeom>
              <a:avLst/>
              <a:gdLst/>
              <a:ahLst/>
              <a:cxnLst/>
              <a:rect l="l" t="t" r="r" b="b"/>
              <a:pathLst>
                <a:path w="1719072" h="1719072">
                  <a:moveTo>
                    <a:pt x="1719072" y="1719072"/>
                  </a:moveTo>
                  <a:lnTo>
                    <a:pt x="0" y="1719072"/>
                  </a:lnTo>
                  <a:lnTo>
                    <a:pt x="0" y="0"/>
                  </a:lnTo>
                  <a:lnTo>
                    <a:pt x="1719072" y="0"/>
                  </a:lnTo>
                  <a:lnTo>
                    <a:pt x="1719072" y="1719072"/>
                  </a:lnTo>
                  <a:close/>
                </a:path>
              </a:pathLst>
            </a:custGeom>
            <a:blipFill>
              <a:blip r:embed="rId4"/>
              <a:stretch>
                <a:fillRect/>
              </a:stretch>
            </a:blipFill>
          </p:spPr>
        </p:sp>
        <p:sp>
          <p:nvSpPr>
            <p:cNvPr id="6" name="Freeform 6"/>
            <p:cNvSpPr/>
            <p:nvPr/>
          </p:nvSpPr>
          <p:spPr>
            <a:xfrm>
              <a:off x="97536" y="97536"/>
              <a:ext cx="1524000" cy="1524000"/>
            </a:xfrm>
            <a:custGeom>
              <a:avLst/>
              <a:gdLst/>
              <a:ahLst/>
              <a:cxnLst/>
              <a:rect l="l" t="t" r="r" b="b"/>
              <a:pathLst>
                <a:path w="1524000" h="1524000">
                  <a:moveTo>
                    <a:pt x="762000" y="376123"/>
                  </a:moveTo>
                  <a:lnTo>
                    <a:pt x="882701" y="0"/>
                  </a:lnTo>
                  <a:lnTo>
                    <a:pt x="881177" y="395021"/>
                  </a:lnTo>
                  <a:lnTo>
                    <a:pt x="1112215" y="74371"/>
                  </a:lnTo>
                  <a:lnTo>
                    <a:pt x="988771" y="449580"/>
                  </a:lnTo>
                  <a:lnTo>
                    <a:pt x="1307592" y="216408"/>
                  </a:lnTo>
                  <a:lnTo>
                    <a:pt x="1074115" y="535229"/>
                  </a:lnTo>
                  <a:lnTo>
                    <a:pt x="1449324" y="411785"/>
                  </a:lnTo>
                  <a:lnTo>
                    <a:pt x="1128674" y="642823"/>
                  </a:lnTo>
                  <a:lnTo>
                    <a:pt x="1523695" y="641299"/>
                  </a:lnTo>
                  <a:lnTo>
                    <a:pt x="1147877" y="762000"/>
                  </a:lnTo>
                  <a:lnTo>
                    <a:pt x="1524000" y="882701"/>
                  </a:lnTo>
                  <a:lnTo>
                    <a:pt x="1128979" y="881177"/>
                  </a:lnTo>
                  <a:lnTo>
                    <a:pt x="1449629" y="1112215"/>
                  </a:lnTo>
                  <a:lnTo>
                    <a:pt x="1074420" y="988771"/>
                  </a:lnTo>
                  <a:lnTo>
                    <a:pt x="1307592" y="1307592"/>
                  </a:lnTo>
                  <a:lnTo>
                    <a:pt x="988771" y="1074115"/>
                  </a:lnTo>
                  <a:lnTo>
                    <a:pt x="1112215" y="1449324"/>
                  </a:lnTo>
                  <a:lnTo>
                    <a:pt x="881177" y="1128674"/>
                  </a:lnTo>
                  <a:lnTo>
                    <a:pt x="882701" y="1523695"/>
                  </a:lnTo>
                  <a:lnTo>
                    <a:pt x="762000" y="1147877"/>
                  </a:lnTo>
                  <a:lnTo>
                    <a:pt x="641299" y="1524000"/>
                  </a:lnTo>
                  <a:lnTo>
                    <a:pt x="642823" y="1128979"/>
                  </a:lnTo>
                  <a:lnTo>
                    <a:pt x="411785" y="1449629"/>
                  </a:lnTo>
                  <a:lnTo>
                    <a:pt x="535229" y="1074420"/>
                  </a:lnTo>
                  <a:lnTo>
                    <a:pt x="216408" y="1307592"/>
                  </a:lnTo>
                  <a:lnTo>
                    <a:pt x="449885" y="988771"/>
                  </a:lnTo>
                  <a:lnTo>
                    <a:pt x="74676" y="1112215"/>
                  </a:lnTo>
                  <a:lnTo>
                    <a:pt x="395326" y="881177"/>
                  </a:lnTo>
                  <a:lnTo>
                    <a:pt x="0" y="882701"/>
                  </a:lnTo>
                  <a:lnTo>
                    <a:pt x="376123" y="762000"/>
                  </a:lnTo>
                  <a:lnTo>
                    <a:pt x="0" y="641299"/>
                  </a:lnTo>
                  <a:lnTo>
                    <a:pt x="395021" y="642823"/>
                  </a:lnTo>
                  <a:lnTo>
                    <a:pt x="74676" y="411785"/>
                  </a:lnTo>
                  <a:lnTo>
                    <a:pt x="449885" y="535229"/>
                  </a:lnTo>
                  <a:lnTo>
                    <a:pt x="216408" y="216408"/>
                  </a:lnTo>
                  <a:lnTo>
                    <a:pt x="535229" y="449885"/>
                  </a:lnTo>
                  <a:lnTo>
                    <a:pt x="411785" y="74676"/>
                  </a:lnTo>
                  <a:lnTo>
                    <a:pt x="642823" y="395326"/>
                  </a:lnTo>
                  <a:lnTo>
                    <a:pt x="641299" y="0"/>
                  </a:lnTo>
                  <a:lnTo>
                    <a:pt x="762000" y="376123"/>
                  </a:lnTo>
                  <a:close/>
                </a:path>
              </a:pathLst>
            </a:custGeom>
            <a:blipFill>
              <a:blip r:embed="rId5"/>
              <a:stretch>
                <a:fillRect l="-41255" r="-8556"/>
              </a:stretch>
            </a:blipFill>
          </p:spPr>
        </p:sp>
      </p:grpSp>
      <p:sp>
        <p:nvSpPr>
          <p:cNvPr id="7" name="TextBox 7"/>
          <p:cNvSpPr txBox="1"/>
          <p:nvPr/>
        </p:nvSpPr>
        <p:spPr>
          <a:xfrm>
            <a:off x="1393332" y="1769764"/>
            <a:ext cx="7893538" cy="1574962"/>
          </a:xfrm>
          <a:prstGeom prst="rect">
            <a:avLst/>
          </a:prstGeom>
        </p:spPr>
        <p:txBody>
          <a:bodyPr lIns="0" tIns="0" rIns="0" bIns="0" rtlCol="0" anchor="t">
            <a:spAutoFit/>
          </a:bodyPr>
          <a:lstStyle/>
          <a:p>
            <a:pPr algn="l">
              <a:lnSpc>
                <a:spcPts val="6126"/>
              </a:lnSpc>
            </a:pPr>
            <a:r>
              <a:rPr lang="en-US" sz="5779" b="1">
                <a:solidFill>
                  <a:srgbClr val="FFBD59"/>
                </a:solidFill>
                <a:latin typeface="Anantason UltraExpanded Bold"/>
                <a:ea typeface="Anantason UltraExpanded Bold"/>
                <a:cs typeface="Anantason UltraExpanded Bold"/>
                <a:sym typeface="Anantason UltraExpanded Bold"/>
              </a:rPr>
              <a:t>TECHNICAL ARCHITECTURE</a:t>
            </a:r>
          </a:p>
        </p:txBody>
      </p:sp>
      <p:sp>
        <p:nvSpPr>
          <p:cNvPr id="8" name="Freeform 8"/>
          <p:cNvSpPr/>
          <p:nvPr/>
        </p:nvSpPr>
        <p:spPr>
          <a:xfrm>
            <a:off x="7221860" y="-694272"/>
            <a:ext cx="3844280" cy="3844280"/>
          </a:xfrm>
          <a:custGeom>
            <a:avLst/>
            <a:gdLst/>
            <a:ahLst/>
            <a:cxnLst/>
            <a:rect l="l" t="t" r="r" b="b"/>
            <a:pathLst>
              <a:path w="3844280" h="3844280">
                <a:moveTo>
                  <a:pt x="0" y="0"/>
                </a:moveTo>
                <a:lnTo>
                  <a:pt x="3844280" y="0"/>
                </a:lnTo>
                <a:lnTo>
                  <a:pt x="3844280" y="3844280"/>
                </a:lnTo>
                <a:lnTo>
                  <a:pt x="0" y="3844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744000" y="7800494"/>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787082" y="4795278"/>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3805622" y="6454097"/>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5428782" y="4716522"/>
            <a:ext cx="2189107" cy="2189107"/>
          </a:xfrm>
          <a:custGeom>
            <a:avLst/>
            <a:gdLst/>
            <a:ahLst/>
            <a:cxnLst/>
            <a:rect l="l" t="t" r="r" b="b"/>
            <a:pathLst>
              <a:path w="2189107" h="2189107">
                <a:moveTo>
                  <a:pt x="0" y="0"/>
                </a:moveTo>
                <a:lnTo>
                  <a:pt x="2189108" y="0"/>
                </a:lnTo>
                <a:lnTo>
                  <a:pt x="2189108"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664176" y="6375341"/>
            <a:ext cx="2189107" cy="2189107"/>
          </a:xfrm>
          <a:custGeom>
            <a:avLst/>
            <a:gdLst/>
            <a:ahLst/>
            <a:cxnLst/>
            <a:rect l="l" t="t" r="r" b="b"/>
            <a:pathLst>
              <a:path w="2189107" h="2189107">
                <a:moveTo>
                  <a:pt x="0" y="0"/>
                </a:moveTo>
                <a:lnTo>
                  <a:pt x="2189108" y="0"/>
                </a:lnTo>
                <a:lnTo>
                  <a:pt x="2189108"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931101" y="5616299"/>
            <a:ext cx="1516482" cy="495498"/>
          </a:xfrm>
          <a:prstGeom prst="rect">
            <a:avLst/>
          </a:prstGeom>
        </p:spPr>
        <p:txBody>
          <a:bodyPr lIns="0" tIns="0" rIns="0" bIns="0" rtlCol="0" anchor="t">
            <a:spAutoFit/>
          </a:bodyPr>
          <a:lstStyle/>
          <a:p>
            <a:pPr algn="ctr">
              <a:lnSpc>
                <a:spcPts val="2089"/>
              </a:lnSpc>
              <a:spcBef>
                <a:spcPct val="0"/>
              </a:spcBef>
            </a:pPr>
            <a:r>
              <a:rPr lang="en-US" sz="1492" b="1">
                <a:solidFill>
                  <a:srgbClr val="FFBD59"/>
                </a:solidFill>
                <a:latin typeface="Anantason UltraExpanded Bold"/>
                <a:ea typeface="Anantason UltraExpanded Bold"/>
                <a:cs typeface="Anantason UltraExpanded Bold"/>
                <a:sym typeface="Anantason UltraExpanded Bold"/>
              </a:rPr>
              <a:t>Data collection</a:t>
            </a:r>
          </a:p>
        </p:txBody>
      </p:sp>
      <p:sp>
        <p:nvSpPr>
          <p:cNvPr id="15" name="TextBox 15"/>
          <p:cNvSpPr txBox="1"/>
          <p:nvPr/>
        </p:nvSpPr>
        <p:spPr>
          <a:xfrm>
            <a:off x="3765432" y="7125863"/>
            <a:ext cx="1663351" cy="594136"/>
          </a:xfrm>
          <a:prstGeom prst="rect">
            <a:avLst/>
          </a:prstGeom>
        </p:spPr>
        <p:txBody>
          <a:bodyPr lIns="0" tIns="0" rIns="0" bIns="0" rtlCol="0" anchor="t">
            <a:spAutoFit/>
          </a:bodyPr>
          <a:lstStyle/>
          <a:p>
            <a:pPr algn="ctr">
              <a:lnSpc>
                <a:spcPts val="2427"/>
              </a:lnSpc>
              <a:spcBef>
                <a:spcPct val="0"/>
              </a:spcBef>
            </a:pPr>
            <a:r>
              <a:rPr lang="en-US" sz="1733" b="1">
                <a:solidFill>
                  <a:srgbClr val="FFBD59"/>
                </a:solidFill>
                <a:latin typeface="Anantason UltraExpanded Bold"/>
                <a:ea typeface="Anantason UltraExpanded Bold"/>
                <a:cs typeface="Anantason UltraExpanded Bold"/>
                <a:sym typeface="Anantason UltraExpanded Bold"/>
              </a:rPr>
              <a:t>Data cleaning</a:t>
            </a:r>
          </a:p>
        </p:txBody>
      </p:sp>
      <p:sp>
        <p:nvSpPr>
          <p:cNvPr id="16" name="TextBox 16"/>
          <p:cNvSpPr txBox="1"/>
          <p:nvPr/>
        </p:nvSpPr>
        <p:spPr>
          <a:xfrm>
            <a:off x="5729625" y="5499962"/>
            <a:ext cx="1705174" cy="549338"/>
          </a:xfrm>
          <a:prstGeom prst="rect">
            <a:avLst/>
          </a:prstGeom>
        </p:spPr>
        <p:txBody>
          <a:bodyPr lIns="0" tIns="0" rIns="0" bIns="0" rtlCol="0" anchor="t">
            <a:spAutoFit/>
          </a:bodyPr>
          <a:lstStyle/>
          <a:p>
            <a:pPr algn="ctr">
              <a:lnSpc>
                <a:spcPts val="2271"/>
              </a:lnSpc>
              <a:spcBef>
                <a:spcPct val="0"/>
              </a:spcBef>
            </a:pPr>
            <a:r>
              <a:rPr lang="en-US" sz="1622" b="1">
                <a:solidFill>
                  <a:srgbClr val="FFBD59"/>
                </a:solidFill>
                <a:latin typeface="Anantason UltraExpanded Bold"/>
                <a:ea typeface="Anantason UltraExpanded Bold"/>
                <a:cs typeface="Anantason UltraExpanded Bold"/>
                <a:sym typeface="Anantason UltraExpanded Bold"/>
              </a:rPr>
              <a:t>Feature extraction</a:t>
            </a:r>
          </a:p>
        </p:txBody>
      </p:sp>
      <p:sp>
        <p:nvSpPr>
          <p:cNvPr id="17" name="TextBox 17"/>
          <p:cNvSpPr txBox="1"/>
          <p:nvPr/>
        </p:nvSpPr>
        <p:spPr>
          <a:xfrm>
            <a:off x="7966298" y="7116338"/>
            <a:ext cx="1584865" cy="656035"/>
          </a:xfrm>
          <a:prstGeom prst="rect">
            <a:avLst/>
          </a:prstGeom>
        </p:spPr>
        <p:txBody>
          <a:bodyPr lIns="0" tIns="0" rIns="0" bIns="0" rtlCol="0" anchor="t">
            <a:spAutoFit/>
          </a:bodyPr>
          <a:lstStyle/>
          <a:p>
            <a:pPr algn="ctr">
              <a:lnSpc>
                <a:spcPts val="2690"/>
              </a:lnSpc>
              <a:spcBef>
                <a:spcPct val="0"/>
              </a:spcBef>
            </a:pPr>
            <a:r>
              <a:rPr lang="en-US" sz="1921" b="1">
                <a:solidFill>
                  <a:srgbClr val="FFBD59"/>
                </a:solidFill>
                <a:latin typeface="Anantason UltraExpanded Bold"/>
                <a:ea typeface="Anantason UltraExpanded Bold"/>
                <a:cs typeface="Anantason UltraExpanded Bold"/>
                <a:sym typeface="Anantason UltraExpanded Bold"/>
              </a:rPr>
              <a:t>Model training</a:t>
            </a:r>
          </a:p>
        </p:txBody>
      </p:sp>
      <p:sp>
        <p:nvSpPr>
          <p:cNvPr id="18" name="Freeform 18"/>
          <p:cNvSpPr/>
          <p:nvPr/>
        </p:nvSpPr>
        <p:spPr>
          <a:xfrm>
            <a:off x="9419469" y="4716522"/>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9721590" y="5517357"/>
            <a:ext cx="1584865" cy="594440"/>
          </a:xfrm>
          <a:prstGeom prst="rect">
            <a:avLst/>
          </a:prstGeom>
        </p:spPr>
        <p:txBody>
          <a:bodyPr lIns="0" tIns="0" rIns="0" bIns="0" rtlCol="0" anchor="t">
            <a:spAutoFit/>
          </a:bodyPr>
          <a:lstStyle/>
          <a:p>
            <a:pPr algn="ctr">
              <a:lnSpc>
                <a:spcPts val="2410"/>
              </a:lnSpc>
              <a:spcBef>
                <a:spcPct val="0"/>
              </a:spcBef>
            </a:pPr>
            <a:r>
              <a:rPr lang="en-US" sz="1721" b="1">
                <a:solidFill>
                  <a:srgbClr val="FFBD59"/>
                </a:solidFill>
                <a:latin typeface="Anantason UltraExpanded Bold"/>
                <a:ea typeface="Anantason UltraExpanded Bold"/>
                <a:cs typeface="Anantason UltraExpanded Bold"/>
                <a:sym typeface="Anantason UltraExpanded Bold"/>
              </a:rPr>
              <a:t>Prediction output.</a:t>
            </a:r>
          </a:p>
        </p:txBody>
      </p:sp>
      <p:sp>
        <p:nvSpPr>
          <p:cNvPr id="20" name="AutoShape 20"/>
          <p:cNvSpPr/>
          <p:nvPr/>
        </p:nvSpPr>
        <p:spPr>
          <a:xfrm>
            <a:off x="3976189" y="5889831"/>
            <a:ext cx="923986" cy="564266"/>
          </a:xfrm>
          <a:prstGeom prst="line">
            <a:avLst/>
          </a:prstGeom>
          <a:ln w="38100" cap="flat">
            <a:solidFill>
              <a:srgbClr val="FF5757"/>
            </a:solidFill>
            <a:prstDash val="solid"/>
            <a:headEnd type="none" w="sm" len="sm"/>
            <a:tailEnd type="triangle" w="lg" len="med"/>
          </a:ln>
        </p:spPr>
      </p:sp>
      <p:sp>
        <p:nvSpPr>
          <p:cNvPr id="21" name="AutoShape 21"/>
          <p:cNvSpPr/>
          <p:nvPr/>
        </p:nvSpPr>
        <p:spPr>
          <a:xfrm flipV="1">
            <a:off x="6004658" y="6905629"/>
            <a:ext cx="577554" cy="574034"/>
          </a:xfrm>
          <a:prstGeom prst="line">
            <a:avLst/>
          </a:prstGeom>
          <a:ln w="38100" cap="flat">
            <a:solidFill>
              <a:srgbClr val="FF5757"/>
            </a:solidFill>
            <a:prstDash val="solid"/>
            <a:headEnd type="none" w="sm" len="sm"/>
            <a:tailEnd type="triangle" w="lg" len="med"/>
          </a:ln>
        </p:spPr>
      </p:sp>
      <p:sp>
        <p:nvSpPr>
          <p:cNvPr id="22" name="AutoShape 22"/>
          <p:cNvSpPr/>
          <p:nvPr/>
        </p:nvSpPr>
        <p:spPr>
          <a:xfrm flipV="1">
            <a:off x="9671663" y="6629823"/>
            <a:ext cx="842360" cy="808042"/>
          </a:xfrm>
          <a:prstGeom prst="line">
            <a:avLst/>
          </a:prstGeom>
          <a:ln w="38100" cap="flat">
            <a:solidFill>
              <a:srgbClr val="FF5757"/>
            </a:solidFill>
            <a:prstDash val="solid"/>
            <a:headEnd type="none" w="sm" len="sm"/>
            <a:tailEnd type="triangle" w="lg" len="med"/>
          </a:ln>
        </p:spPr>
      </p:sp>
      <p:sp>
        <p:nvSpPr>
          <p:cNvPr id="23" name="AutoShape 23"/>
          <p:cNvSpPr/>
          <p:nvPr/>
        </p:nvSpPr>
        <p:spPr>
          <a:xfrm>
            <a:off x="7444728" y="6065558"/>
            <a:ext cx="923986" cy="564266"/>
          </a:xfrm>
          <a:prstGeom prst="line">
            <a:avLst/>
          </a:prstGeom>
          <a:ln w="38100" cap="flat">
            <a:solidFill>
              <a:srgbClr val="FF5757"/>
            </a:solidFill>
            <a:prstDash val="solid"/>
            <a:headEnd type="none" w="sm" len="sm"/>
            <a:tailEnd type="triangle" w="lg" len="med"/>
          </a:ln>
        </p:spPr>
      </p:sp>
      <p:sp>
        <p:nvSpPr>
          <p:cNvPr id="24" name="TextBox 24"/>
          <p:cNvSpPr txBox="1"/>
          <p:nvPr/>
        </p:nvSpPr>
        <p:spPr>
          <a:xfrm>
            <a:off x="1740795" y="3683623"/>
            <a:ext cx="5877094" cy="528074"/>
          </a:xfrm>
          <a:prstGeom prst="rect">
            <a:avLst/>
          </a:prstGeom>
        </p:spPr>
        <p:txBody>
          <a:bodyPr lIns="0" tIns="0" rIns="0" bIns="0" rtlCol="0" anchor="t">
            <a:spAutoFit/>
          </a:bodyPr>
          <a:lstStyle/>
          <a:p>
            <a:pPr algn="l">
              <a:lnSpc>
                <a:spcPts val="4034"/>
              </a:lnSpc>
            </a:pPr>
            <a:r>
              <a:rPr lang="en-US" sz="3805">
                <a:solidFill>
                  <a:srgbClr val="FFBD59"/>
                </a:solidFill>
                <a:latin typeface="Gagalin"/>
                <a:ea typeface="Gagalin"/>
                <a:cs typeface="Gagalin"/>
                <a:sym typeface="Gagalin"/>
              </a:rPr>
              <a:t>DATA PIPELINE: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1227868"/>
            <a:ext cx="16230600" cy="7667180"/>
          </a:xfrm>
          <a:custGeom>
            <a:avLst/>
            <a:gdLst/>
            <a:ahLst/>
            <a:cxnLst/>
            <a:rect l="l" t="t" r="r" b="b"/>
            <a:pathLst>
              <a:path w="16230600" h="7667180">
                <a:moveTo>
                  <a:pt x="0" y="0"/>
                </a:moveTo>
                <a:lnTo>
                  <a:pt x="16230600" y="0"/>
                </a:lnTo>
                <a:lnTo>
                  <a:pt x="16230600" y="7667180"/>
                </a:lnTo>
                <a:lnTo>
                  <a:pt x="0" y="7667180"/>
                </a:lnTo>
                <a:lnTo>
                  <a:pt x="0" y="0"/>
                </a:lnTo>
                <a:close/>
              </a:path>
            </a:pathLst>
          </a:custGeom>
          <a:blipFill>
            <a:blip r:embed="rId3"/>
            <a:stretch>
              <a:fillRect b="-2140"/>
            </a:stretch>
          </a:blipFill>
        </p:spPr>
      </p:sp>
      <p:grpSp>
        <p:nvGrpSpPr>
          <p:cNvPr id="4" name="Group 4"/>
          <p:cNvGrpSpPr>
            <a:grpSpLocks noChangeAspect="1"/>
          </p:cNvGrpSpPr>
          <p:nvPr/>
        </p:nvGrpSpPr>
        <p:grpSpPr>
          <a:xfrm>
            <a:off x="10872847" y="1873093"/>
            <a:ext cx="6540813" cy="6540813"/>
            <a:chOff x="0" y="0"/>
            <a:chExt cx="1719072" cy="1719072"/>
          </a:xfrm>
        </p:grpSpPr>
        <p:sp>
          <p:nvSpPr>
            <p:cNvPr id="5" name="Freeform 5"/>
            <p:cNvSpPr/>
            <p:nvPr/>
          </p:nvSpPr>
          <p:spPr>
            <a:xfrm>
              <a:off x="0" y="0"/>
              <a:ext cx="1719072" cy="1719072"/>
            </a:xfrm>
            <a:custGeom>
              <a:avLst/>
              <a:gdLst/>
              <a:ahLst/>
              <a:cxnLst/>
              <a:rect l="l" t="t" r="r" b="b"/>
              <a:pathLst>
                <a:path w="1719072" h="1719072">
                  <a:moveTo>
                    <a:pt x="1719072" y="1719072"/>
                  </a:moveTo>
                  <a:lnTo>
                    <a:pt x="0" y="1719072"/>
                  </a:lnTo>
                  <a:lnTo>
                    <a:pt x="0" y="0"/>
                  </a:lnTo>
                  <a:lnTo>
                    <a:pt x="1719072" y="0"/>
                  </a:lnTo>
                  <a:lnTo>
                    <a:pt x="1719072" y="1719072"/>
                  </a:lnTo>
                  <a:close/>
                </a:path>
              </a:pathLst>
            </a:custGeom>
            <a:blipFill>
              <a:blip r:embed="rId4"/>
              <a:stretch>
                <a:fillRect/>
              </a:stretch>
            </a:blipFill>
          </p:spPr>
        </p:sp>
        <p:sp>
          <p:nvSpPr>
            <p:cNvPr id="6" name="Freeform 6"/>
            <p:cNvSpPr/>
            <p:nvPr/>
          </p:nvSpPr>
          <p:spPr>
            <a:xfrm>
              <a:off x="97536" y="97536"/>
              <a:ext cx="1524000" cy="1524000"/>
            </a:xfrm>
            <a:custGeom>
              <a:avLst/>
              <a:gdLst/>
              <a:ahLst/>
              <a:cxnLst/>
              <a:rect l="l" t="t" r="r" b="b"/>
              <a:pathLst>
                <a:path w="1524000" h="1524000">
                  <a:moveTo>
                    <a:pt x="762000" y="376123"/>
                  </a:moveTo>
                  <a:lnTo>
                    <a:pt x="882701" y="0"/>
                  </a:lnTo>
                  <a:lnTo>
                    <a:pt x="881177" y="395021"/>
                  </a:lnTo>
                  <a:lnTo>
                    <a:pt x="1112215" y="74371"/>
                  </a:lnTo>
                  <a:lnTo>
                    <a:pt x="988771" y="449580"/>
                  </a:lnTo>
                  <a:lnTo>
                    <a:pt x="1307592" y="216408"/>
                  </a:lnTo>
                  <a:lnTo>
                    <a:pt x="1074115" y="535229"/>
                  </a:lnTo>
                  <a:lnTo>
                    <a:pt x="1449324" y="411785"/>
                  </a:lnTo>
                  <a:lnTo>
                    <a:pt x="1128674" y="642823"/>
                  </a:lnTo>
                  <a:lnTo>
                    <a:pt x="1523695" y="641299"/>
                  </a:lnTo>
                  <a:lnTo>
                    <a:pt x="1147877" y="762000"/>
                  </a:lnTo>
                  <a:lnTo>
                    <a:pt x="1524000" y="882701"/>
                  </a:lnTo>
                  <a:lnTo>
                    <a:pt x="1128979" y="881177"/>
                  </a:lnTo>
                  <a:lnTo>
                    <a:pt x="1449629" y="1112215"/>
                  </a:lnTo>
                  <a:lnTo>
                    <a:pt x="1074420" y="988771"/>
                  </a:lnTo>
                  <a:lnTo>
                    <a:pt x="1307592" y="1307592"/>
                  </a:lnTo>
                  <a:lnTo>
                    <a:pt x="988771" y="1074115"/>
                  </a:lnTo>
                  <a:lnTo>
                    <a:pt x="1112215" y="1449324"/>
                  </a:lnTo>
                  <a:lnTo>
                    <a:pt x="881177" y="1128674"/>
                  </a:lnTo>
                  <a:lnTo>
                    <a:pt x="882701" y="1523695"/>
                  </a:lnTo>
                  <a:lnTo>
                    <a:pt x="762000" y="1147877"/>
                  </a:lnTo>
                  <a:lnTo>
                    <a:pt x="641299" y="1524000"/>
                  </a:lnTo>
                  <a:lnTo>
                    <a:pt x="642823" y="1128979"/>
                  </a:lnTo>
                  <a:lnTo>
                    <a:pt x="411785" y="1449629"/>
                  </a:lnTo>
                  <a:lnTo>
                    <a:pt x="535229" y="1074420"/>
                  </a:lnTo>
                  <a:lnTo>
                    <a:pt x="216408" y="1307592"/>
                  </a:lnTo>
                  <a:lnTo>
                    <a:pt x="449885" y="988771"/>
                  </a:lnTo>
                  <a:lnTo>
                    <a:pt x="74676" y="1112215"/>
                  </a:lnTo>
                  <a:lnTo>
                    <a:pt x="395326" y="881177"/>
                  </a:lnTo>
                  <a:lnTo>
                    <a:pt x="0" y="882701"/>
                  </a:lnTo>
                  <a:lnTo>
                    <a:pt x="376123" y="762000"/>
                  </a:lnTo>
                  <a:lnTo>
                    <a:pt x="0" y="641299"/>
                  </a:lnTo>
                  <a:lnTo>
                    <a:pt x="395021" y="642823"/>
                  </a:lnTo>
                  <a:lnTo>
                    <a:pt x="74676" y="411785"/>
                  </a:lnTo>
                  <a:lnTo>
                    <a:pt x="449885" y="535229"/>
                  </a:lnTo>
                  <a:lnTo>
                    <a:pt x="216408" y="216408"/>
                  </a:lnTo>
                  <a:lnTo>
                    <a:pt x="535229" y="449885"/>
                  </a:lnTo>
                  <a:lnTo>
                    <a:pt x="411785" y="74676"/>
                  </a:lnTo>
                  <a:lnTo>
                    <a:pt x="642823" y="395326"/>
                  </a:lnTo>
                  <a:lnTo>
                    <a:pt x="641299" y="0"/>
                  </a:lnTo>
                  <a:lnTo>
                    <a:pt x="762000" y="376123"/>
                  </a:lnTo>
                  <a:close/>
                </a:path>
              </a:pathLst>
            </a:custGeom>
            <a:blipFill>
              <a:blip r:embed="rId5"/>
              <a:stretch>
                <a:fillRect l="-41255" r="-8556"/>
              </a:stretch>
            </a:blipFill>
          </p:spPr>
        </p:sp>
      </p:grpSp>
      <p:sp>
        <p:nvSpPr>
          <p:cNvPr id="7" name="TextBox 7"/>
          <p:cNvSpPr txBox="1"/>
          <p:nvPr/>
        </p:nvSpPr>
        <p:spPr>
          <a:xfrm>
            <a:off x="1393332" y="1769764"/>
            <a:ext cx="7893538" cy="1574962"/>
          </a:xfrm>
          <a:prstGeom prst="rect">
            <a:avLst/>
          </a:prstGeom>
        </p:spPr>
        <p:txBody>
          <a:bodyPr lIns="0" tIns="0" rIns="0" bIns="0" rtlCol="0" anchor="t">
            <a:spAutoFit/>
          </a:bodyPr>
          <a:lstStyle/>
          <a:p>
            <a:pPr algn="l">
              <a:lnSpc>
                <a:spcPts val="6126"/>
              </a:lnSpc>
            </a:pPr>
            <a:r>
              <a:rPr lang="en-US" sz="5779" b="1">
                <a:solidFill>
                  <a:srgbClr val="FFBD59"/>
                </a:solidFill>
                <a:latin typeface="Anantason UltraExpanded Bold"/>
                <a:ea typeface="Anantason UltraExpanded Bold"/>
                <a:cs typeface="Anantason UltraExpanded Bold"/>
                <a:sym typeface="Anantason UltraExpanded Bold"/>
              </a:rPr>
              <a:t>TECHNICAL ARCHITECTURE</a:t>
            </a:r>
          </a:p>
        </p:txBody>
      </p:sp>
      <p:sp>
        <p:nvSpPr>
          <p:cNvPr id="8" name="Freeform 8"/>
          <p:cNvSpPr/>
          <p:nvPr/>
        </p:nvSpPr>
        <p:spPr>
          <a:xfrm>
            <a:off x="7221860" y="-694272"/>
            <a:ext cx="3844280" cy="3844280"/>
          </a:xfrm>
          <a:custGeom>
            <a:avLst/>
            <a:gdLst/>
            <a:ahLst/>
            <a:cxnLst/>
            <a:rect l="l" t="t" r="r" b="b"/>
            <a:pathLst>
              <a:path w="3844280" h="3844280">
                <a:moveTo>
                  <a:pt x="0" y="0"/>
                </a:moveTo>
                <a:lnTo>
                  <a:pt x="3844280" y="0"/>
                </a:lnTo>
                <a:lnTo>
                  <a:pt x="3844280" y="3844280"/>
                </a:lnTo>
                <a:lnTo>
                  <a:pt x="0" y="3844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744000" y="7800494"/>
            <a:ext cx="2189107" cy="2189107"/>
          </a:xfrm>
          <a:custGeom>
            <a:avLst/>
            <a:gdLst/>
            <a:ahLst/>
            <a:cxnLst/>
            <a:rect l="l" t="t" r="r" b="b"/>
            <a:pathLst>
              <a:path w="2189107" h="2189107">
                <a:moveTo>
                  <a:pt x="0" y="0"/>
                </a:moveTo>
                <a:lnTo>
                  <a:pt x="2189107" y="0"/>
                </a:lnTo>
                <a:lnTo>
                  <a:pt x="2189107" y="2189107"/>
                </a:lnTo>
                <a:lnTo>
                  <a:pt x="0" y="21891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57705" y="3401964"/>
            <a:ext cx="5877094" cy="1534520"/>
          </a:xfrm>
          <a:prstGeom prst="rect">
            <a:avLst/>
          </a:prstGeom>
        </p:spPr>
        <p:txBody>
          <a:bodyPr lIns="0" tIns="0" rIns="0" bIns="0" rtlCol="0" anchor="t">
            <a:spAutoFit/>
          </a:bodyPr>
          <a:lstStyle/>
          <a:p>
            <a:pPr algn="l">
              <a:lnSpc>
                <a:spcPts val="4034"/>
              </a:lnSpc>
            </a:pPr>
            <a:r>
              <a:rPr lang="en-US" sz="3805">
                <a:solidFill>
                  <a:srgbClr val="5271FF"/>
                </a:solidFill>
                <a:latin typeface="Gagalin"/>
                <a:ea typeface="Gagalin"/>
                <a:cs typeface="Gagalin"/>
                <a:sym typeface="Gagalin"/>
              </a:rPr>
              <a:t>MODEL WORKFLOW:</a:t>
            </a:r>
          </a:p>
          <a:p>
            <a:pPr algn="l">
              <a:lnSpc>
                <a:spcPts val="4034"/>
              </a:lnSpc>
            </a:pPr>
            <a:endParaRPr lang="en-US" sz="3805">
              <a:solidFill>
                <a:srgbClr val="5271FF"/>
              </a:solidFill>
              <a:latin typeface="Gagalin"/>
              <a:ea typeface="Gagalin"/>
              <a:cs typeface="Gagalin"/>
              <a:sym typeface="Gagalin"/>
            </a:endParaRPr>
          </a:p>
          <a:p>
            <a:pPr algn="l">
              <a:lnSpc>
                <a:spcPts val="4034"/>
              </a:lnSpc>
            </a:pPr>
            <a:endParaRPr lang="en-US" sz="3805">
              <a:solidFill>
                <a:srgbClr val="5271FF"/>
              </a:solidFill>
              <a:latin typeface="Gagalin"/>
              <a:ea typeface="Gagalin"/>
              <a:cs typeface="Gagalin"/>
              <a:sym typeface="Gagalin"/>
            </a:endParaRPr>
          </a:p>
        </p:txBody>
      </p:sp>
      <p:sp>
        <p:nvSpPr>
          <p:cNvPr id="11" name="TextBox 11"/>
          <p:cNvSpPr txBox="1"/>
          <p:nvPr/>
        </p:nvSpPr>
        <p:spPr>
          <a:xfrm>
            <a:off x="1292556" y="4324327"/>
            <a:ext cx="9460925" cy="2837783"/>
          </a:xfrm>
          <a:prstGeom prst="rect">
            <a:avLst/>
          </a:prstGeom>
        </p:spPr>
        <p:txBody>
          <a:bodyPr lIns="0" tIns="0" rIns="0" bIns="0" rtlCol="0" anchor="t">
            <a:spAutoFit/>
          </a:bodyPr>
          <a:lstStyle/>
          <a:p>
            <a:pPr marL="572406" lvl="1" indent="-286203" algn="ctr">
              <a:lnSpc>
                <a:spcPts val="3711"/>
              </a:lnSpc>
              <a:buFont typeface="Arial"/>
              <a:buChar char="•"/>
            </a:pPr>
            <a:r>
              <a:rPr lang="en-US" sz="2651">
                <a:solidFill>
                  <a:srgbClr val="FFDE59"/>
                </a:solidFill>
                <a:latin typeface="Ample Display"/>
                <a:ea typeface="Ample Display"/>
                <a:cs typeface="Ample Display"/>
                <a:sym typeface="Ample Display"/>
              </a:rPr>
              <a:t>Data Preprocessing (Handling missing values, normalization).</a:t>
            </a:r>
          </a:p>
          <a:p>
            <a:pPr marL="572406" lvl="1" indent="-286203" algn="ctr">
              <a:lnSpc>
                <a:spcPts val="3711"/>
              </a:lnSpc>
              <a:buFont typeface="Arial"/>
              <a:buChar char="•"/>
            </a:pPr>
            <a:r>
              <a:rPr lang="en-US" sz="2651">
                <a:solidFill>
                  <a:srgbClr val="FFDE59"/>
                </a:solidFill>
                <a:latin typeface="Ample Display"/>
                <a:ea typeface="Ample Display"/>
                <a:cs typeface="Ample Display"/>
                <a:sym typeface="Ample Display"/>
              </a:rPr>
              <a:t>Training with regression models and machine learning algorithms.</a:t>
            </a:r>
          </a:p>
          <a:p>
            <a:pPr marL="572406" lvl="1" indent="-286203" algn="ctr">
              <a:lnSpc>
                <a:spcPts val="3711"/>
              </a:lnSpc>
              <a:buFont typeface="Arial"/>
              <a:buChar char="•"/>
            </a:pPr>
            <a:r>
              <a:rPr lang="en-US" sz="2651">
                <a:solidFill>
                  <a:srgbClr val="FFDE59"/>
                </a:solidFill>
                <a:latin typeface="Ample Display"/>
                <a:ea typeface="Ample Display"/>
                <a:cs typeface="Ample Display"/>
                <a:sym typeface="Ample Display"/>
              </a:rPr>
              <a:t>Testing and validation of model accuracy.</a:t>
            </a:r>
          </a:p>
          <a:p>
            <a:pPr algn="ctr">
              <a:lnSpc>
                <a:spcPts val="3711"/>
              </a:lnSpc>
            </a:pPr>
            <a:endParaRPr lang="en-US" sz="2651">
              <a:solidFill>
                <a:srgbClr val="FFDE59"/>
              </a:solidFill>
              <a:latin typeface="Ample Display"/>
              <a:ea typeface="Ample Display"/>
              <a:cs typeface="Ample Display"/>
              <a:sym typeface="Ample Displ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680</Words>
  <Application>Microsoft Office PowerPoint</Application>
  <PresentationFormat>Custom</PresentationFormat>
  <Paragraphs>71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Anantason UltraExpanded</vt:lpstr>
      <vt:lpstr>Arial</vt:lpstr>
      <vt:lpstr>Anantason UltraExpanded Bold</vt:lpstr>
      <vt:lpstr>Calibri</vt:lpstr>
      <vt:lpstr>Ample Display</vt:lpstr>
      <vt:lpstr>Gagalin</vt:lpstr>
      <vt:lpstr>Jeepers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Greyscale Futuristic Artificial Intelligence Presentation</dc:title>
  <dc:creator>Army</dc:creator>
  <cp:lastModifiedBy>fatima khurram</cp:lastModifiedBy>
  <cp:revision>2</cp:revision>
  <dcterms:created xsi:type="dcterms:W3CDTF">2006-08-16T00:00:00Z</dcterms:created>
  <dcterms:modified xsi:type="dcterms:W3CDTF">2024-10-20T06:35:56Z</dcterms:modified>
  <dc:identifier>DAGUBKqSdT0</dc:identifier>
</cp:coreProperties>
</file>